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73" r:id="rId2"/>
    <p:sldId id="391" r:id="rId3"/>
    <p:sldId id="393" r:id="rId4"/>
    <p:sldId id="396" r:id="rId5"/>
    <p:sldId id="394" r:id="rId6"/>
    <p:sldId id="397" r:id="rId7"/>
    <p:sldId id="398" r:id="rId8"/>
    <p:sldId id="39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CC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14" autoAdjust="0"/>
    <p:restoredTop sz="96370" autoAdjust="0"/>
  </p:normalViewPr>
  <p:slideViewPr>
    <p:cSldViewPr>
      <p:cViewPr varScale="1">
        <p:scale>
          <a:sx n="96" d="100"/>
          <a:sy n="96" d="100"/>
        </p:scale>
        <p:origin x="48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1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52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82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43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375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16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11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0"/>
            <a:ext cx="628628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9144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9144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2438400"/>
            <a:ext cx="9144001" cy="1066800"/>
          </a:xfrm>
        </p:spPr>
        <p:txBody>
          <a:bodyPr>
            <a:noAutofit/>
          </a:bodyPr>
          <a:lstStyle/>
          <a:p>
            <a:r>
              <a:rPr lang="en-US" sz="2000" dirty="0">
                <a:cs typeface="Arial" panose="020B0604020202020204" pitchFamily="34" charset="0"/>
              </a:rPr>
              <a:t>Status of the EIC R&amp;D</a:t>
            </a:r>
            <a:endParaRPr lang="en-US" sz="20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5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Nov. 21, 2016</a:t>
            </a:r>
          </a:p>
          <a:p>
            <a:pPr>
              <a:spcBef>
                <a:spcPts val="600"/>
              </a:spcBef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1" t="13889" r="22160" b="11111"/>
          <a:stretch/>
        </p:blipFill>
        <p:spPr>
          <a:xfrm rot="10800000">
            <a:off x="3997326" y="1056004"/>
            <a:ext cx="3558580" cy="5041901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Status of the new U-V readout strips: </a:t>
            </a:r>
            <a:r>
              <a:rPr lang="en-US" altLang="en-US" sz="2400" dirty="0">
                <a:solidFill>
                  <a:srgbClr val="C00000"/>
                </a:solidFill>
              </a:rPr>
              <a:t>10 cm x10 cm prototype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6592566" y="4045582"/>
            <a:ext cx="2834640" cy="2125988"/>
          </a:xfrm>
          <a:prstGeom prst="rect">
            <a:avLst/>
          </a:prstGeom>
        </p:spPr>
      </p:pic>
      <p:sp>
        <p:nvSpPr>
          <p:cNvPr id="14" name="Rectangle 13"/>
          <p:cNvSpPr>
            <a:spLocks noChangeAspect="1"/>
          </p:cNvSpPr>
          <p:nvPr/>
        </p:nvSpPr>
        <p:spPr>
          <a:xfrm>
            <a:off x="6272524" y="3996693"/>
            <a:ext cx="245748" cy="384176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6272524" y="3691255"/>
            <a:ext cx="706066" cy="294644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272524" y="4391663"/>
            <a:ext cx="674367" cy="2174236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11113" y="1847018"/>
            <a:ext cx="4000189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U-V strip 2D readout board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readout strip pitch =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400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⇨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improve overall spatial resolution, reduce noise and strip occupancy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Larger U-V stereo-angle of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30.1</a:t>
            </a:r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provide significant improvement of the spatial resolution in the radial direction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small prototype is almost assembled =&gt; waiting for the new Gas box from CERN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Zebra connection is the next step 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3550" y="609600"/>
            <a:ext cx="1417320" cy="28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527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3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EIC U-V readout strips: </a:t>
            </a:r>
            <a:r>
              <a:rPr lang="en-US" altLang="en-US" sz="2400" dirty="0">
                <a:solidFill>
                  <a:srgbClr val="C00000"/>
                </a:solidFill>
              </a:rPr>
              <a:t>Zebra connection parts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1" r="3617" b="14815"/>
          <a:stretch/>
        </p:blipFill>
        <p:spPr>
          <a:xfrm rot="5400000">
            <a:off x="568098" y="2400916"/>
            <a:ext cx="5486400" cy="3162379"/>
          </a:xfrm>
          <a:prstGeom prst="rect">
            <a:avLst/>
          </a:prstGeom>
        </p:spPr>
      </p:pic>
      <p:pic>
        <p:nvPicPr>
          <p:cNvPr id="15" name="graphics2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49167" t="4300" b="44005"/>
          <a:stretch/>
        </p:blipFill>
        <p:spPr>
          <a:xfrm>
            <a:off x="5109217" y="3886200"/>
            <a:ext cx="3657600" cy="278860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3883239" y="3810000"/>
            <a:ext cx="1900666" cy="16764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92488" y="6019800"/>
            <a:ext cx="1889312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0" y="571074"/>
            <a:ext cx="914400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Electrical contacts between the strips and the FE electronics done with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zebra connectors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 the outer radius side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 connectors and metallized holes 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vias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 the readout board </a:t>
            </a:r>
            <a:r>
              <a:rPr lang="en-US" sz="12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⇨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 production cost and risks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3"/>
          <a:stretch/>
        </p:blipFill>
        <p:spPr>
          <a:xfrm rot="5400000">
            <a:off x="5838262" y="864041"/>
            <a:ext cx="2011680" cy="3148719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H="1">
            <a:off x="6172200" y="3444241"/>
            <a:ext cx="304800" cy="82295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6476999" y="3520441"/>
            <a:ext cx="26781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Contact of the U and V strips are done on either side of the R/O foil</a:t>
            </a:r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12245" y="3091906"/>
            <a:ext cx="13406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Zebra holder on the adapter</a:t>
            </a:r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336289" y="3208438"/>
            <a:ext cx="568711" cy="1143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111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4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Status of the Chromium GEM (Cr-GEM)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9846" y="2892425"/>
            <a:ext cx="4114800" cy="3086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6" t="27734" b="21154"/>
          <a:stretch/>
        </p:blipFill>
        <p:spPr>
          <a:xfrm>
            <a:off x="697396" y="2394640"/>
            <a:ext cx="3534675" cy="411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76400" y="2041873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 batch: Proto 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43875" y="198076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batch: Proto II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-1" y="770472"/>
            <a:ext cx="9144001" cy="113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41313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marL="377190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new batch of Cr-GEMs,  Cr layer foils seems even thinner than our first foils</a:t>
            </a:r>
          </a:p>
          <a:p>
            <a:pPr marL="377190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Foils almosr transparent to the Cr, probably less than 100 nm</a:t>
            </a:r>
          </a:p>
          <a:p>
            <a:pPr marL="377190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Inquiry with Rui @ CERN to try to understand </a:t>
            </a:r>
          </a:p>
        </p:txBody>
      </p:sp>
    </p:spTree>
    <p:extLst>
      <p:ext uri="{BB962C8B-B14F-4D97-AF65-F5344CB8AC3E}">
        <p14:creationId xmlns:p14="http://schemas.microsoft.com/office/powerpoint/2010/main" val="713494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5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Status of the Chromium GEM (Cr-GEM)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-13253" y="670123"/>
            <a:ext cx="9168366" cy="1944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41313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marL="377190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new Cr-GEM foils and 1 hybrid Cr-GEM</a:t>
            </a:r>
          </a:p>
          <a:p>
            <a:pPr marL="377190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Cr-GEM has the Cu completely removed on only on side </a:t>
            </a:r>
          </a:p>
          <a:p>
            <a:pPr marL="948690" lvl="2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side is Cr electrode and bottom side Cu electrode </a:t>
            </a:r>
          </a:p>
          <a:p>
            <a:pPr marL="377190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hybrid triple Cr-GEM with hybrid GEM used for the third GEM (on top of the anode readout) </a:t>
            </a:r>
          </a:p>
          <a:p>
            <a:pPr marL="948690" lvl="2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we address dead area issue at the high rate ? 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3124200" y="2552322"/>
            <a:ext cx="4572000" cy="3870339"/>
            <a:chOff x="4427955" y="2667000"/>
            <a:chExt cx="4572000" cy="3870339"/>
          </a:xfrm>
        </p:grpSpPr>
        <p:grpSp>
          <p:nvGrpSpPr>
            <p:cNvPr id="11" name="Group 10"/>
            <p:cNvGrpSpPr/>
            <p:nvPr/>
          </p:nvGrpSpPr>
          <p:grpSpPr>
            <a:xfrm>
              <a:off x="4718692" y="3640378"/>
              <a:ext cx="3990526" cy="351511"/>
              <a:chOff x="960700" y="2660093"/>
              <a:chExt cx="2332327" cy="224781"/>
            </a:xfrm>
          </p:grpSpPr>
          <p:sp>
            <p:nvSpPr>
              <p:cNvPr id="67" name="Hexagon 66"/>
              <p:cNvSpPr/>
              <p:nvPr/>
            </p:nvSpPr>
            <p:spPr>
              <a:xfrm>
                <a:off x="1265636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Hexagon 67"/>
              <p:cNvSpPr/>
              <p:nvPr/>
            </p:nvSpPr>
            <p:spPr>
              <a:xfrm>
                <a:off x="1570571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Hexagon 68"/>
              <p:cNvSpPr/>
              <p:nvPr/>
            </p:nvSpPr>
            <p:spPr>
              <a:xfrm>
                <a:off x="1875507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Hexagon 69"/>
              <p:cNvSpPr/>
              <p:nvPr/>
            </p:nvSpPr>
            <p:spPr>
              <a:xfrm>
                <a:off x="2180443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Hexagon 70"/>
              <p:cNvSpPr/>
              <p:nvPr/>
            </p:nvSpPr>
            <p:spPr>
              <a:xfrm>
                <a:off x="2485378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Hexagon 71"/>
              <p:cNvSpPr/>
              <p:nvPr/>
            </p:nvSpPr>
            <p:spPr>
              <a:xfrm>
                <a:off x="2790314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Hexagon 72"/>
              <p:cNvSpPr/>
              <p:nvPr/>
            </p:nvSpPr>
            <p:spPr>
              <a:xfrm>
                <a:off x="3095248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Hexagon 73"/>
              <p:cNvSpPr/>
              <p:nvPr/>
            </p:nvSpPr>
            <p:spPr>
              <a:xfrm>
                <a:off x="960700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999234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999235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1304170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304170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609105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1609106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914041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1914042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218977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218977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523912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523913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2828848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2828849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3133783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3133783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718692" y="4601489"/>
              <a:ext cx="3990526" cy="351511"/>
              <a:chOff x="960700" y="2660093"/>
              <a:chExt cx="2332327" cy="224781"/>
            </a:xfrm>
          </p:grpSpPr>
          <p:sp>
            <p:nvSpPr>
              <p:cNvPr id="43" name="Hexagon 42"/>
              <p:cNvSpPr/>
              <p:nvPr/>
            </p:nvSpPr>
            <p:spPr>
              <a:xfrm>
                <a:off x="1265636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Hexagon 43"/>
              <p:cNvSpPr/>
              <p:nvPr/>
            </p:nvSpPr>
            <p:spPr>
              <a:xfrm>
                <a:off x="1570571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Hexagon 44"/>
              <p:cNvSpPr/>
              <p:nvPr/>
            </p:nvSpPr>
            <p:spPr>
              <a:xfrm>
                <a:off x="1875507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Hexagon 45"/>
              <p:cNvSpPr/>
              <p:nvPr/>
            </p:nvSpPr>
            <p:spPr>
              <a:xfrm>
                <a:off x="2180443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Hexagon 46"/>
              <p:cNvSpPr/>
              <p:nvPr/>
            </p:nvSpPr>
            <p:spPr>
              <a:xfrm>
                <a:off x="2485378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Hexagon 47"/>
              <p:cNvSpPr/>
              <p:nvPr/>
            </p:nvSpPr>
            <p:spPr>
              <a:xfrm>
                <a:off x="2790314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Hexagon 48"/>
              <p:cNvSpPr/>
              <p:nvPr/>
            </p:nvSpPr>
            <p:spPr>
              <a:xfrm>
                <a:off x="3095248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Hexagon 49"/>
              <p:cNvSpPr/>
              <p:nvPr/>
            </p:nvSpPr>
            <p:spPr>
              <a:xfrm>
                <a:off x="960700" y="2696669"/>
                <a:ext cx="197779" cy="151631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999234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999235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304170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304170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609105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609106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914041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914042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2218977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218977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2523912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2523913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2828848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2828849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3133783" y="2660093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3133783" y="2848298"/>
                <a:ext cx="120710" cy="3657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4427955" y="2667000"/>
              <a:ext cx="4572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4427955" y="6249826"/>
              <a:ext cx="4572000" cy="287513"/>
              <a:chOff x="825623" y="5808572"/>
              <a:chExt cx="2672179" cy="18385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825623" y="5850384"/>
                <a:ext cx="2672179" cy="142043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935617" y="5808572"/>
                <a:ext cx="2452190" cy="45719"/>
                <a:chOff x="935618" y="5808572"/>
                <a:chExt cx="2452190" cy="45719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935618" y="5808572"/>
                  <a:ext cx="27432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2024554" y="5808572"/>
                  <a:ext cx="27432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2569022" y="5808572"/>
                  <a:ext cx="27432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113488" y="5808572"/>
                  <a:ext cx="27432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480086" y="5808572"/>
                  <a:ext cx="27432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6" name="Group 105"/>
            <p:cNvGrpSpPr/>
            <p:nvPr/>
          </p:nvGrpSpPr>
          <p:grpSpPr>
            <a:xfrm>
              <a:off x="4718692" y="5517533"/>
              <a:ext cx="3990526" cy="349867"/>
              <a:chOff x="4718692" y="5288558"/>
              <a:chExt cx="3990526" cy="34986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718692" y="5345755"/>
                <a:ext cx="3990526" cy="237121"/>
                <a:chOff x="2769685" y="5189118"/>
                <a:chExt cx="2455294" cy="145896"/>
              </a:xfrm>
            </p:grpSpPr>
            <p:sp>
              <p:nvSpPr>
                <p:cNvPr id="26" name="Hexagon 25"/>
                <p:cNvSpPr/>
                <p:nvPr/>
              </p:nvSpPr>
              <p:spPr>
                <a:xfrm>
                  <a:off x="3090698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Hexagon 26"/>
                <p:cNvSpPr/>
                <p:nvPr/>
              </p:nvSpPr>
              <p:spPr>
                <a:xfrm>
                  <a:off x="3411710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Hexagon 27"/>
                <p:cNvSpPr/>
                <p:nvPr/>
              </p:nvSpPr>
              <p:spPr>
                <a:xfrm>
                  <a:off x="3732723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Hexagon 28"/>
                <p:cNvSpPr/>
                <p:nvPr/>
              </p:nvSpPr>
              <p:spPr>
                <a:xfrm>
                  <a:off x="4053736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Hexagon 29"/>
                <p:cNvSpPr/>
                <p:nvPr/>
              </p:nvSpPr>
              <p:spPr>
                <a:xfrm>
                  <a:off x="4374748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Hexagon 30"/>
                <p:cNvSpPr/>
                <p:nvPr/>
              </p:nvSpPr>
              <p:spPr>
                <a:xfrm>
                  <a:off x="4695762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Hexagon 31"/>
                <p:cNvSpPr/>
                <p:nvPr/>
              </p:nvSpPr>
              <p:spPr>
                <a:xfrm>
                  <a:off x="5016773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Hexagon 32"/>
                <p:cNvSpPr/>
                <p:nvPr/>
              </p:nvSpPr>
              <p:spPr>
                <a:xfrm>
                  <a:off x="2769685" y="5189118"/>
                  <a:ext cx="208206" cy="145896"/>
                </a:xfrm>
                <a:prstGeom prst="hexagon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4784623" y="5288558"/>
                <a:ext cx="3858664" cy="57197"/>
                <a:chOff x="2810251" y="5153926"/>
                <a:chExt cx="2374162" cy="35192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2810251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3131264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3452276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773289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4094302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415314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4736327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057339" y="5153926"/>
                  <a:ext cx="127074" cy="3519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4784623" y="5581228"/>
                <a:ext cx="3858664" cy="57197"/>
                <a:chOff x="2819400" y="5334000"/>
                <a:chExt cx="2374162" cy="35192"/>
              </a:xfrm>
            </p:grpSpPr>
            <p:sp>
              <p:nvSpPr>
                <p:cNvPr id="91" name="Rectangle 90"/>
                <p:cNvSpPr/>
                <p:nvPr/>
              </p:nvSpPr>
              <p:spPr>
                <a:xfrm>
                  <a:off x="2819400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3140413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3461425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3782438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4103451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4424463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4745476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5066488" y="5334000"/>
                  <a:ext cx="127074" cy="3519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99" name="TextBox 98"/>
          <p:cNvSpPr txBox="1"/>
          <p:nvPr/>
        </p:nvSpPr>
        <p:spPr>
          <a:xfrm>
            <a:off x="260206" y="5244329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Cr-GEM</a:t>
            </a:r>
          </a:p>
        </p:txBody>
      </p:sp>
      <p:cxnSp>
        <p:nvCxnSpPr>
          <p:cNvPr id="6" name="Straight Arrow Connector 5"/>
          <p:cNvCxnSpPr>
            <a:stCxn id="99" idx="3"/>
            <a:endCxn id="33" idx="3"/>
          </p:cNvCxnSpPr>
          <p:nvPr/>
        </p:nvCxnSpPr>
        <p:spPr>
          <a:xfrm>
            <a:off x="2022227" y="5428995"/>
            <a:ext cx="1392710" cy="149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7845" y="6005497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Copper electrode</a:t>
            </a:r>
          </a:p>
        </p:txBody>
      </p:sp>
      <p:cxnSp>
        <p:nvCxnSpPr>
          <p:cNvPr id="101" name="Straight Arrow Connector 100"/>
          <p:cNvCxnSpPr>
            <a:stCxn id="100" idx="3"/>
            <a:endCxn id="91" idx="2"/>
          </p:cNvCxnSpPr>
          <p:nvPr/>
        </p:nvCxnSpPr>
        <p:spPr>
          <a:xfrm flipV="1">
            <a:off x="1724068" y="5752722"/>
            <a:ext cx="1860065" cy="406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417517" y="4676946"/>
            <a:ext cx="19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Chromium electrode</a:t>
            </a:r>
          </a:p>
        </p:txBody>
      </p:sp>
      <p:cxnSp>
        <p:nvCxnSpPr>
          <p:cNvPr id="104" name="Straight Arrow Connector 103"/>
          <p:cNvCxnSpPr>
            <a:stCxn id="103" idx="3"/>
            <a:endCxn id="35" idx="0"/>
          </p:cNvCxnSpPr>
          <p:nvPr/>
        </p:nvCxnSpPr>
        <p:spPr>
          <a:xfrm>
            <a:off x="2344648" y="4830835"/>
            <a:ext cx="1239485" cy="572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77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6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312420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Ideas for a 2D zigzag strip readout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9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7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Radial TPC (RTPC) for TDIS in Hall A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6" y="609600"/>
            <a:ext cx="7315200" cy="5481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2438400"/>
            <a:ext cx="3657600" cy="2646608"/>
          </a:xfrm>
          <a:prstGeom prst="rect">
            <a:avLst/>
          </a:prstGeom>
        </p:spPr>
      </p:pic>
      <p:cxnSp>
        <p:nvCxnSpPr>
          <p:cNvPr id="7" name="Straight Arrow Connector 6"/>
          <p:cNvCxnSpPr>
            <a:endCxn id="3" idx="1"/>
          </p:cNvCxnSpPr>
          <p:nvPr/>
        </p:nvCxnSpPr>
        <p:spPr>
          <a:xfrm>
            <a:off x="1676400" y="2895600"/>
            <a:ext cx="3810000" cy="86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23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11/21/2016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8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400" dirty="0"/>
              <a:t>Chevron / zigzag readout strips for TDIS </a:t>
            </a:r>
            <a:r>
              <a:rPr lang="en-US" altLang="en-US" sz="2400" dirty="0" err="1"/>
              <a:t>rTPC</a:t>
            </a:r>
            <a:endParaRPr lang="en-US" altLang="en-US" sz="1600" b="1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77852" y="609600"/>
            <a:ext cx="7708948" cy="5597643"/>
            <a:chOff x="1063045" y="695201"/>
            <a:chExt cx="7708948" cy="5597643"/>
          </a:xfrm>
        </p:grpSpPr>
        <p:grpSp>
          <p:nvGrpSpPr>
            <p:cNvPr id="10" name="Group 9"/>
            <p:cNvGrpSpPr/>
            <p:nvPr/>
          </p:nvGrpSpPr>
          <p:grpSpPr>
            <a:xfrm>
              <a:off x="1066800" y="1280697"/>
              <a:ext cx="7315200" cy="4997589"/>
              <a:chOff x="1066800" y="1280697"/>
              <a:chExt cx="7315200" cy="4997589"/>
            </a:xfrm>
          </p:grpSpPr>
          <p:grpSp>
            <p:nvGrpSpPr>
              <p:cNvPr id="302" name="Group 301"/>
              <p:cNvGrpSpPr/>
              <p:nvPr/>
            </p:nvGrpSpPr>
            <p:grpSpPr>
              <a:xfrm>
                <a:off x="1066800" y="1280697"/>
                <a:ext cx="7315200" cy="4997589"/>
                <a:chOff x="-6658" y="228600"/>
                <a:chExt cx="9369135" cy="6400794"/>
              </a:xfrm>
            </p:grpSpPr>
            <p:grpSp>
              <p:nvGrpSpPr>
                <p:cNvPr id="306" name="Group 305"/>
                <p:cNvGrpSpPr/>
                <p:nvPr/>
              </p:nvGrpSpPr>
              <p:grpSpPr>
                <a:xfrm>
                  <a:off x="-6658" y="228600"/>
                  <a:ext cx="9369135" cy="6400794"/>
                  <a:chOff x="-225135" y="304800"/>
                  <a:chExt cx="9369135" cy="6400794"/>
                </a:xfrm>
              </p:grpSpPr>
              <p:grpSp>
                <p:nvGrpSpPr>
                  <p:cNvPr id="329" name="Group 328"/>
                  <p:cNvGrpSpPr/>
                  <p:nvPr/>
                </p:nvGrpSpPr>
                <p:grpSpPr>
                  <a:xfrm>
                    <a:off x="-225135" y="304800"/>
                    <a:ext cx="9369135" cy="6400794"/>
                    <a:chOff x="-156646" y="37730"/>
                    <a:chExt cx="9369135" cy="6400794"/>
                  </a:xfrm>
                </p:grpSpPr>
                <p:grpSp>
                  <p:nvGrpSpPr>
                    <p:cNvPr id="375" name="Group 374"/>
                    <p:cNvGrpSpPr/>
                    <p:nvPr/>
                  </p:nvGrpSpPr>
                  <p:grpSpPr>
                    <a:xfrm>
                      <a:off x="5149" y="37730"/>
                      <a:ext cx="9207340" cy="3660602"/>
                      <a:chOff x="5149" y="37730"/>
                      <a:chExt cx="9207340" cy="3660602"/>
                    </a:xfrm>
                  </p:grpSpPr>
                  <p:grpSp>
                    <p:nvGrpSpPr>
                      <p:cNvPr id="591" name="Group 590"/>
                      <p:cNvGrpSpPr/>
                      <p:nvPr/>
                    </p:nvGrpSpPr>
                    <p:grpSpPr>
                      <a:xfrm>
                        <a:off x="3744948" y="37743"/>
                        <a:ext cx="5467541" cy="1828803"/>
                        <a:chOff x="1600200" y="1295400"/>
                        <a:chExt cx="5467541" cy="1828803"/>
                      </a:xfrm>
                    </p:grpSpPr>
                    <p:grpSp>
                      <p:nvGrpSpPr>
                        <p:cNvPr id="805" name="Group 804"/>
                        <p:cNvGrpSpPr/>
                        <p:nvPr/>
                      </p:nvGrpSpPr>
                      <p:grpSpPr>
                        <a:xfrm>
                          <a:off x="1600200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67" name="Group 86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72" name="Isosceles Triangle 87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73" name="Rectangle 87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74" name="Isosceles Triangle 87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868" name="Group 86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69" name="Isosceles Triangle 86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70" name="Rectangle 86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71" name="Isosceles Triangle 87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806" name="Group 805"/>
                        <p:cNvGrpSpPr/>
                        <p:nvPr/>
                      </p:nvGrpSpPr>
                      <p:grpSpPr>
                        <a:xfrm>
                          <a:off x="2519141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60" name="Group 85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65" name="Isosceles Triangle 86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66" name="Rectangle 86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861" name="Group 86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62" name="Isosceles Triangle 86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63" name="Rectangle 86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64" name="Isosceles Triangle 86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807" name="Group 806"/>
                        <p:cNvGrpSpPr/>
                        <p:nvPr/>
                      </p:nvGrpSpPr>
                      <p:grpSpPr>
                        <a:xfrm>
                          <a:off x="3444479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52" name="Group 85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57" name="Isosceles Triangle 85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58" name="Rectangle 85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59" name="Isosceles Triangle 85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853" name="Group 85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54" name="Isosceles Triangle 85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55" name="Rectangle 85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56" name="Isosceles Triangle 85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808" name="Group 807"/>
                        <p:cNvGrpSpPr/>
                        <p:nvPr/>
                      </p:nvGrpSpPr>
                      <p:grpSpPr>
                        <a:xfrm>
                          <a:off x="4352597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45" name="Group 84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50" name="Isosceles Triangle 84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51" name="Rectangle 85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846" name="Group 84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47" name="Isosceles Triangle 84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48" name="Rectangle 84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49" name="Isosceles Triangle 84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809" name="Isosceles Triangle 808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8771" y="1752597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810" name="Group 809"/>
                        <p:cNvGrpSpPr/>
                        <p:nvPr/>
                      </p:nvGrpSpPr>
                      <p:grpSpPr>
                        <a:xfrm>
                          <a:off x="2497482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37" name="Group 83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42" name="Isosceles Triangle 84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43" name="Rectangle 84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44" name="Isosceles Triangle 84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838" name="Group 83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39" name="Isosceles Triangle 83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40" name="Rectangle 83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41" name="Isosceles Triangle 84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811" name="Group 810"/>
                        <p:cNvGrpSpPr/>
                        <p:nvPr/>
                      </p:nvGrpSpPr>
                      <p:grpSpPr>
                        <a:xfrm>
                          <a:off x="3416423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30" name="Group 82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35" name="Isosceles Triangle 83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36" name="Rectangle 83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831" name="Group 83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32" name="Isosceles Triangle 83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33" name="Rectangle 83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34" name="Isosceles Triangle 83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812" name="Group 811"/>
                        <p:cNvGrpSpPr/>
                        <p:nvPr/>
                      </p:nvGrpSpPr>
                      <p:grpSpPr>
                        <a:xfrm>
                          <a:off x="4341761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22" name="Group 82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27" name="Isosceles Triangle 82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28" name="Rectangle 82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29" name="Isosceles Triangle 82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823" name="Group 82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24" name="Isosceles Triangle 82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25" name="Rectangle 82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26" name="Isosceles Triangle 82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813" name="Group 812"/>
                        <p:cNvGrpSpPr/>
                        <p:nvPr/>
                      </p:nvGrpSpPr>
                      <p:grpSpPr>
                        <a:xfrm>
                          <a:off x="5243482" y="2209799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815" name="Group 81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20" name="Isosceles Triangle 81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21" name="Rectangle 82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816" name="Group 81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817" name="Isosceles Triangle 81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18" name="Rectangle 81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19" name="Isosceles Triangle 81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814" name="Isosceles Triangle 813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6156141" y="2666996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592" name="Group 591"/>
                      <p:cNvGrpSpPr/>
                      <p:nvPr/>
                    </p:nvGrpSpPr>
                    <p:grpSpPr>
                      <a:xfrm>
                        <a:off x="3668748" y="1866535"/>
                        <a:ext cx="5467541" cy="1831797"/>
                        <a:chOff x="1591857" y="3147866"/>
                        <a:chExt cx="5467541" cy="1831797"/>
                      </a:xfrm>
                    </p:grpSpPr>
                    <p:grpSp>
                      <p:nvGrpSpPr>
                        <p:cNvPr id="735" name="Group 734"/>
                        <p:cNvGrpSpPr/>
                        <p:nvPr/>
                      </p:nvGrpSpPr>
                      <p:grpSpPr>
                        <a:xfrm>
                          <a:off x="1591857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97" name="Group 79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802" name="Isosceles Triangle 80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03" name="Rectangle 80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804" name="Isosceles Triangle 80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98" name="Group 79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99" name="Isosceles Triangle 79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00" name="Rectangle 79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801" name="Isosceles Triangle 80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736" name="Group 735"/>
                        <p:cNvGrpSpPr/>
                        <p:nvPr/>
                      </p:nvGrpSpPr>
                      <p:grpSpPr>
                        <a:xfrm>
                          <a:off x="2510798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90" name="Group 78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95" name="Isosceles Triangle 79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96" name="Rectangle 79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791" name="Group 79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92" name="Isosceles Triangle 79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93" name="Rectangle 79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94" name="Isosceles Triangle 79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737" name="Group 736"/>
                        <p:cNvGrpSpPr/>
                        <p:nvPr/>
                      </p:nvGrpSpPr>
                      <p:grpSpPr>
                        <a:xfrm>
                          <a:off x="3436136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82" name="Group 78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87" name="Isosceles Triangle 78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88" name="Rectangle 78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89" name="Isosceles Triangle 78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83" name="Group 78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84" name="Isosceles Triangle 78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85" name="Rectangle 78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86" name="Isosceles Triangle 78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738" name="Group 737"/>
                        <p:cNvGrpSpPr/>
                        <p:nvPr/>
                      </p:nvGrpSpPr>
                      <p:grpSpPr>
                        <a:xfrm>
                          <a:off x="4344254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75" name="Group 77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80" name="Isosceles Triangle 77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81" name="Rectangle 78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776" name="Group 77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77" name="Isosceles Triangle 77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78" name="Rectangle 77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79" name="Isosceles Triangle 77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739" name="Isosceles Triangle 738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0428" y="3605063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740" name="Group 739"/>
                        <p:cNvGrpSpPr/>
                        <p:nvPr/>
                      </p:nvGrpSpPr>
                      <p:grpSpPr>
                        <a:xfrm>
                          <a:off x="2489139" y="40622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67" name="Group 76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72" name="Isosceles Triangle 77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73" name="Rectangle 77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74" name="Isosceles Triangle 77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68" name="Group 76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69" name="Isosceles Triangle 76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70" name="Rectangle 76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71" name="Isosceles Triangle 77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741" name="Group 740"/>
                        <p:cNvGrpSpPr/>
                        <p:nvPr/>
                      </p:nvGrpSpPr>
                      <p:grpSpPr>
                        <a:xfrm>
                          <a:off x="3408080" y="40622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60" name="Group 75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65" name="Isosceles Triangle 76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66" name="Rectangle 76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761" name="Group 76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62" name="Isosceles Triangle 76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63" name="Rectangle 76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64" name="Isosceles Triangle 76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742" name="Group 741"/>
                        <p:cNvGrpSpPr/>
                        <p:nvPr/>
                      </p:nvGrpSpPr>
                      <p:grpSpPr>
                        <a:xfrm>
                          <a:off x="4333418" y="40622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52" name="Group 75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57" name="Isosceles Triangle 75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58" name="Rectangle 75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59" name="Isosceles Triangle 75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53" name="Group 75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54" name="Isosceles Triangle 75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55" name="Rectangle 75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56" name="Isosceles Triangle 75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743" name="Group 742"/>
                        <p:cNvGrpSpPr/>
                        <p:nvPr/>
                      </p:nvGrpSpPr>
                      <p:grpSpPr>
                        <a:xfrm>
                          <a:off x="5235139" y="4062265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45" name="Group 74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50" name="Isosceles Triangle 74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51" name="Rectangle 75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746" name="Group 74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47" name="Isosceles Triangle 74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48" name="Rectangle 74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49" name="Isosceles Triangle 74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744" name="Isosceles Triangle 743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6152540" y="4522463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593" name="Group 592"/>
                      <p:cNvGrpSpPr/>
                      <p:nvPr/>
                    </p:nvGrpSpPr>
                    <p:grpSpPr>
                      <a:xfrm>
                        <a:off x="98968" y="37730"/>
                        <a:ext cx="5467541" cy="1828803"/>
                        <a:chOff x="1600200" y="1295400"/>
                        <a:chExt cx="5467541" cy="1828803"/>
                      </a:xfrm>
                    </p:grpSpPr>
                    <p:grpSp>
                      <p:nvGrpSpPr>
                        <p:cNvPr id="665" name="Group 664"/>
                        <p:cNvGrpSpPr/>
                        <p:nvPr/>
                      </p:nvGrpSpPr>
                      <p:grpSpPr>
                        <a:xfrm>
                          <a:off x="1600200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27" name="Group 72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32" name="Isosceles Triangle 73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33" name="Rectangle 73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34" name="Isosceles Triangle 73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28" name="Group 72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29" name="Isosceles Triangle 72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30" name="Rectangle 72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31" name="Isosceles Triangle 73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0000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666" name="Group 665"/>
                        <p:cNvGrpSpPr/>
                        <p:nvPr/>
                      </p:nvGrpSpPr>
                      <p:grpSpPr>
                        <a:xfrm>
                          <a:off x="2519141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20" name="Group 71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25" name="Isosceles Triangle 72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26" name="Rectangle 72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721" name="Group 72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22" name="Isosceles Triangle 72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23" name="Rectangle 72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24" name="Isosceles Triangle 72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667" name="Group 666"/>
                        <p:cNvGrpSpPr/>
                        <p:nvPr/>
                      </p:nvGrpSpPr>
                      <p:grpSpPr>
                        <a:xfrm>
                          <a:off x="3444479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12" name="Group 71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17" name="Isosceles Triangle 71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18" name="Rectangle 71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19" name="Isosceles Triangle 71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13" name="Group 71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14" name="Isosceles Triangle 71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15" name="Rectangle 71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16" name="Isosceles Triangle 71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668" name="Group 667"/>
                        <p:cNvGrpSpPr/>
                        <p:nvPr/>
                      </p:nvGrpSpPr>
                      <p:grpSpPr>
                        <a:xfrm>
                          <a:off x="4352597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705" name="Group 70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10" name="Isosceles Triangle 70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11" name="Rectangle 71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706" name="Group 70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707" name="Isosceles Triangle 70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08" name="Rectangle 70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09" name="Isosceles Triangle 70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669" name="Isosceles Triangle 668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8771" y="1752597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670" name="Group 669"/>
                        <p:cNvGrpSpPr/>
                        <p:nvPr/>
                      </p:nvGrpSpPr>
                      <p:grpSpPr>
                        <a:xfrm>
                          <a:off x="2497482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97" name="Group 69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702" name="Isosceles Triangle 70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03" name="Rectangle 70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704" name="Isosceles Triangle 70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98" name="Group 69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99" name="Isosceles Triangle 69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00" name="Rectangle 69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701" name="Isosceles Triangle 70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671" name="Group 670"/>
                        <p:cNvGrpSpPr/>
                        <p:nvPr/>
                      </p:nvGrpSpPr>
                      <p:grpSpPr>
                        <a:xfrm>
                          <a:off x="3416423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90" name="Group 68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95" name="Isosceles Triangle 69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96" name="Rectangle 69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691" name="Group 69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92" name="Isosceles Triangle 69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93" name="Rectangle 69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94" name="Isosceles Triangle 69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672" name="Group 671"/>
                        <p:cNvGrpSpPr/>
                        <p:nvPr/>
                      </p:nvGrpSpPr>
                      <p:grpSpPr>
                        <a:xfrm>
                          <a:off x="4341761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82" name="Group 68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87" name="Isosceles Triangle 68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88" name="Rectangle 68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89" name="Isosceles Triangle 68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83" name="Group 68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84" name="Isosceles Triangle 68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85" name="Rectangle 68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86" name="Isosceles Triangle 68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673" name="Group 672"/>
                        <p:cNvGrpSpPr/>
                        <p:nvPr/>
                      </p:nvGrpSpPr>
                      <p:grpSpPr>
                        <a:xfrm>
                          <a:off x="5243482" y="2209799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75" name="Group 67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80" name="Isosceles Triangle 67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81" name="Rectangle 68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676" name="Group 67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77" name="Isosceles Triangle 67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78" name="Rectangle 67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79" name="Isosceles Triangle 67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674" name="Isosceles Triangle 673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6156141" y="2666996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594" name="Group 593"/>
                      <p:cNvGrpSpPr/>
                      <p:nvPr/>
                    </p:nvGrpSpPr>
                    <p:grpSpPr>
                      <a:xfrm>
                        <a:off x="5149" y="1866530"/>
                        <a:ext cx="5467541" cy="1828803"/>
                        <a:chOff x="1600200" y="1295400"/>
                        <a:chExt cx="5467541" cy="1828803"/>
                      </a:xfrm>
                    </p:grpSpPr>
                    <p:grpSp>
                      <p:nvGrpSpPr>
                        <p:cNvPr id="595" name="Group 594"/>
                        <p:cNvGrpSpPr/>
                        <p:nvPr/>
                      </p:nvGrpSpPr>
                      <p:grpSpPr>
                        <a:xfrm>
                          <a:off x="1600200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57" name="Group 65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62" name="Isosceles Triangle 66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63" name="Rectangle 66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64" name="Isosceles Triangle 66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58" name="Group 65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59" name="Isosceles Triangle 65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60" name="Rectangle 65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61" name="Isosceles Triangle 66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596" name="Group 595"/>
                        <p:cNvGrpSpPr/>
                        <p:nvPr/>
                      </p:nvGrpSpPr>
                      <p:grpSpPr>
                        <a:xfrm>
                          <a:off x="2519141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50" name="Group 64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55" name="Isosceles Triangle 65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56" name="Rectangle 65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651" name="Group 65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52" name="Isosceles Triangle 65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53" name="Rectangle 65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54" name="Isosceles Triangle 65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597" name="Group 596"/>
                        <p:cNvGrpSpPr/>
                        <p:nvPr/>
                      </p:nvGrpSpPr>
                      <p:grpSpPr>
                        <a:xfrm>
                          <a:off x="3444479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42" name="Group 64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47" name="Isosceles Triangle 64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48" name="Rectangle 64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49" name="Isosceles Triangle 64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43" name="Group 64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44" name="Isosceles Triangle 64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45" name="Rectangle 64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46" name="Isosceles Triangle 64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598" name="Group 597"/>
                        <p:cNvGrpSpPr/>
                        <p:nvPr/>
                      </p:nvGrpSpPr>
                      <p:grpSpPr>
                        <a:xfrm>
                          <a:off x="4352597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35" name="Group 63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40" name="Isosceles Triangle 63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41" name="Rectangle 64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199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36" name="Group 63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37" name="Isosceles Triangle 63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38" name="Rectangle 63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199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39" name="Isosceles Triangle 63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599" name="Isosceles Triangle 598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8771" y="1752597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600" name="Group 599"/>
                        <p:cNvGrpSpPr/>
                        <p:nvPr/>
                      </p:nvGrpSpPr>
                      <p:grpSpPr>
                        <a:xfrm>
                          <a:off x="2497482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27" name="Group 626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32" name="Isosceles Triangle 63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33" name="Rectangle 63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34" name="Isosceles Triangle 63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28" name="Group 627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29" name="Isosceles Triangle 62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30" name="Rectangle 629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31" name="Isosceles Triangle 63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601" name="Group 600"/>
                        <p:cNvGrpSpPr/>
                        <p:nvPr/>
                      </p:nvGrpSpPr>
                      <p:grpSpPr>
                        <a:xfrm>
                          <a:off x="3416423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20" name="Group 619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25" name="Isosceles Triangle 62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26" name="Rectangle 62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621" name="Group 620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22" name="Isosceles Triangle 62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23" name="Rectangle 622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24" name="Isosceles Triangle 62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602" name="Group 601"/>
                        <p:cNvGrpSpPr/>
                        <p:nvPr/>
                      </p:nvGrpSpPr>
                      <p:grpSpPr>
                        <a:xfrm>
                          <a:off x="4341761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12" name="Group 611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17" name="Isosceles Triangle 61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18" name="Rectangle 61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19" name="Isosceles Triangle 61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613" name="Group 612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14" name="Isosceles Triangle 61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15" name="Rectangle 614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16" name="Isosceles Triangle 61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603" name="Group 602"/>
                        <p:cNvGrpSpPr/>
                        <p:nvPr/>
                      </p:nvGrpSpPr>
                      <p:grpSpPr>
                        <a:xfrm>
                          <a:off x="5243482" y="2209799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605" name="Group 604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610" name="Isosceles Triangle 60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611" name="Rectangle 61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606" name="Group 605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607" name="Isosceles Triangle 60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08" name="Rectangle 607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609" name="Isosceles Triangle 60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604" name="Isosceles Triangle 603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6156141" y="2666996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</p:grpSp>
                <p:grpSp>
                  <p:nvGrpSpPr>
                    <p:cNvPr id="376" name="Group 375"/>
                    <p:cNvGrpSpPr/>
                    <p:nvPr/>
                  </p:nvGrpSpPr>
                  <p:grpSpPr>
                    <a:xfrm>
                      <a:off x="-156646" y="3695316"/>
                      <a:ext cx="9207340" cy="2743208"/>
                      <a:chOff x="5149" y="37730"/>
                      <a:chExt cx="9207340" cy="2743208"/>
                    </a:xfrm>
                  </p:grpSpPr>
                  <p:grpSp>
                    <p:nvGrpSpPr>
                      <p:cNvPr id="377" name="Group 376"/>
                      <p:cNvGrpSpPr/>
                      <p:nvPr/>
                    </p:nvGrpSpPr>
                    <p:grpSpPr>
                      <a:xfrm>
                        <a:off x="3744948" y="37743"/>
                        <a:ext cx="5467541" cy="1836609"/>
                        <a:chOff x="1600200" y="1295400"/>
                        <a:chExt cx="5467541" cy="1836609"/>
                      </a:xfrm>
                    </p:grpSpPr>
                    <p:grpSp>
                      <p:nvGrpSpPr>
                        <p:cNvPr id="521" name="Group 520"/>
                        <p:cNvGrpSpPr/>
                        <p:nvPr/>
                      </p:nvGrpSpPr>
                      <p:grpSpPr>
                        <a:xfrm>
                          <a:off x="1600200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83" name="Group 582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88" name="Isosceles Triangle 58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89" name="Rectangle 58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90" name="Isosceles Triangle 58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584" name="Group 583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85" name="Isosceles Triangle 58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86" name="Rectangle 58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87" name="Isosceles Triangle 58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522" name="Group 521"/>
                        <p:cNvGrpSpPr/>
                        <p:nvPr/>
                      </p:nvGrpSpPr>
                      <p:grpSpPr>
                        <a:xfrm>
                          <a:off x="2519141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76" name="Group 575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81" name="Isosceles Triangle 58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82" name="Rectangle 581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577" name="Group 576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78" name="Isosceles Triangle 57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79" name="Rectangle 57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80" name="Isosceles Triangle 57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523" name="Group 522"/>
                        <p:cNvGrpSpPr/>
                        <p:nvPr/>
                      </p:nvGrpSpPr>
                      <p:grpSpPr>
                        <a:xfrm>
                          <a:off x="3444479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68" name="Group 567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73" name="Isosceles Triangle 57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74" name="Rectangle 57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75" name="Isosceles Triangle 57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569" name="Group 568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70" name="Isosceles Triangle 56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71" name="Rectangle 57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72" name="Isosceles Triangle 57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524" name="Group 523"/>
                        <p:cNvGrpSpPr/>
                        <p:nvPr/>
                      </p:nvGrpSpPr>
                      <p:grpSpPr>
                        <a:xfrm>
                          <a:off x="4352597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61" name="Group 560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66" name="Isosceles Triangle 56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67" name="Rectangle 566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562" name="Group 561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63" name="Isosceles Triangle 56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64" name="Rectangle 56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65" name="Isosceles Triangle 56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525" name="Isosceles Triangle 524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8771" y="1752597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526" name="Group 525"/>
                        <p:cNvGrpSpPr/>
                        <p:nvPr/>
                      </p:nvGrpSpPr>
                      <p:grpSpPr>
                        <a:xfrm>
                          <a:off x="2497482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53" name="Group 552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58" name="Isosceles Triangle 55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59" name="Rectangle 55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60" name="Isosceles Triangle 55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554" name="Group 553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55" name="Isosceles Triangle 55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56" name="Rectangle 55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57" name="Isosceles Triangle 55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527" name="Group 526"/>
                        <p:cNvGrpSpPr/>
                        <p:nvPr/>
                      </p:nvGrpSpPr>
                      <p:grpSpPr>
                        <a:xfrm>
                          <a:off x="3416423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46" name="Group 545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51" name="Isosceles Triangle 55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52" name="Rectangle 551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547" name="Group 546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48" name="Isosceles Triangle 54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49" name="Rectangle 54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50" name="Isosceles Triangle 54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528" name="Group 527"/>
                        <p:cNvGrpSpPr/>
                        <p:nvPr/>
                      </p:nvGrpSpPr>
                      <p:grpSpPr>
                        <a:xfrm>
                          <a:off x="4341761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38" name="Group 537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43" name="Isosceles Triangle 54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44" name="Rectangle 54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45" name="Isosceles Triangle 54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539" name="Group 538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40" name="Isosceles Triangle 53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41" name="Rectangle 54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42" name="Isosceles Triangle 54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529" name="Group 528"/>
                        <p:cNvGrpSpPr/>
                        <p:nvPr/>
                      </p:nvGrpSpPr>
                      <p:grpSpPr>
                        <a:xfrm>
                          <a:off x="5243482" y="2209799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31" name="Group 530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36" name="Isosceles Triangle 53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37" name="Rectangle 536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532" name="Group 531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33" name="Isosceles Triangle 53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34" name="Rectangle 53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35" name="Isosceles Triangle 53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530" name="Isosceles Triangle 529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6164707" y="2674809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378" name="Group 377"/>
                      <p:cNvGrpSpPr/>
                      <p:nvPr/>
                    </p:nvGrpSpPr>
                    <p:grpSpPr>
                      <a:xfrm>
                        <a:off x="3668748" y="1866535"/>
                        <a:ext cx="4576656" cy="914403"/>
                        <a:chOff x="1591857" y="3147866"/>
                        <a:chExt cx="4576656" cy="914403"/>
                      </a:xfrm>
                    </p:grpSpPr>
                    <p:grpSp>
                      <p:nvGrpSpPr>
                        <p:cNvPr id="486" name="Group 485"/>
                        <p:cNvGrpSpPr/>
                        <p:nvPr/>
                      </p:nvGrpSpPr>
                      <p:grpSpPr>
                        <a:xfrm>
                          <a:off x="1591857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13" name="Group 512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18" name="Isosceles Triangle 51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19" name="Rectangle 51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20" name="Isosceles Triangle 51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514" name="Group 513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15" name="Isosceles Triangle 51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16" name="Rectangle 51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17" name="Isosceles Triangle 51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487" name="Group 486"/>
                        <p:cNvGrpSpPr/>
                        <p:nvPr/>
                      </p:nvGrpSpPr>
                      <p:grpSpPr>
                        <a:xfrm>
                          <a:off x="2510798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506" name="Group 505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11" name="Isosceles Triangle 51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12" name="Rectangle 511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507" name="Group 506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08" name="Isosceles Triangle 50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09" name="Rectangle 50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10" name="Isosceles Triangle 50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488" name="Group 487"/>
                        <p:cNvGrpSpPr/>
                        <p:nvPr/>
                      </p:nvGrpSpPr>
                      <p:grpSpPr>
                        <a:xfrm>
                          <a:off x="3436136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98" name="Group 497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503" name="Isosceles Triangle 50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04" name="Rectangle 50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505" name="Isosceles Triangle 50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99" name="Group 498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500" name="Isosceles Triangle 49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01" name="Rectangle 50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502" name="Isosceles Triangle 50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489" name="Group 488"/>
                        <p:cNvGrpSpPr/>
                        <p:nvPr/>
                      </p:nvGrpSpPr>
                      <p:grpSpPr>
                        <a:xfrm>
                          <a:off x="4344254" y="3147866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91" name="Group 490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96" name="Isosceles Triangle 49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97" name="Rectangle 496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492" name="Group 491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93" name="Isosceles Triangle 49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94" name="Rectangle 49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95" name="Isosceles Triangle 49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490" name="Isosceles Triangle 489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0428" y="3605063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379" name="Group 378"/>
                      <p:cNvGrpSpPr/>
                      <p:nvPr/>
                    </p:nvGrpSpPr>
                    <p:grpSpPr>
                      <a:xfrm>
                        <a:off x="98968" y="37730"/>
                        <a:ext cx="5467541" cy="1828803"/>
                        <a:chOff x="1600200" y="1295400"/>
                        <a:chExt cx="5467541" cy="1828803"/>
                      </a:xfrm>
                    </p:grpSpPr>
                    <p:grpSp>
                      <p:nvGrpSpPr>
                        <p:cNvPr id="416" name="Group 415"/>
                        <p:cNvGrpSpPr/>
                        <p:nvPr/>
                      </p:nvGrpSpPr>
                      <p:grpSpPr>
                        <a:xfrm>
                          <a:off x="1600200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78" name="Group 477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83" name="Isosceles Triangle 48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84" name="Rectangle 48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85" name="Isosceles Triangle 48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79" name="Group 478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80" name="Isosceles Triangle 47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81" name="Rectangle 48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82" name="Isosceles Triangle 48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417" name="Group 416"/>
                        <p:cNvGrpSpPr/>
                        <p:nvPr/>
                      </p:nvGrpSpPr>
                      <p:grpSpPr>
                        <a:xfrm>
                          <a:off x="2519141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71" name="Group 470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76" name="Isosceles Triangle 47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77" name="Rectangle 476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72" name="Group 471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73" name="Isosceles Triangle 47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74" name="Rectangle 47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75" name="Isosceles Triangle 47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418" name="Group 417"/>
                        <p:cNvGrpSpPr/>
                        <p:nvPr/>
                      </p:nvGrpSpPr>
                      <p:grpSpPr>
                        <a:xfrm>
                          <a:off x="3444479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63" name="Group 462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68" name="Isosceles Triangle 46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69" name="Rectangle 46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70" name="Isosceles Triangle 46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64" name="Group 463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65" name="Isosceles Triangle 46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66" name="Rectangle 46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67" name="Isosceles Triangle 46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419" name="Group 418"/>
                        <p:cNvGrpSpPr/>
                        <p:nvPr/>
                      </p:nvGrpSpPr>
                      <p:grpSpPr>
                        <a:xfrm>
                          <a:off x="4352597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56" name="Group 455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61" name="Isosceles Triangle 46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62" name="Rectangle 461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457" name="Group 456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58" name="Isosceles Triangle 45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59" name="Rectangle 45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60" name="Isosceles Triangle 45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420" name="Isosceles Triangle 419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8771" y="1752597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421" name="Group 420"/>
                        <p:cNvGrpSpPr/>
                        <p:nvPr/>
                      </p:nvGrpSpPr>
                      <p:grpSpPr>
                        <a:xfrm>
                          <a:off x="2497482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48" name="Group 447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53" name="Isosceles Triangle 45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54" name="Rectangle 45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55" name="Isosceles Triangle 45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49" name="Group 448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50" name="Isosceles Triangle 44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51" name="Rectangle 45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52" name="Isosceles Triangle 45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422" name="Group 421"/>
                        <p:cNvGrpSpPr/>
                        <p:nvPr/>
                      </p:nvGrpSpPr>
                      <p:grpSpPr>
                        <a:xfrm>
                          <a:off x="3416423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41" name="Group 440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46" name="Isosceles Triangle 44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47" name="Rectangle 446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442" name="Group 441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43" name="Isosceles Triangle 44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44" name="Rectangle 44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45" name="Isosceles Triangle 44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423" name="Group 422"/>
                        <p:cNvGrpSpPr/>
                        <p:nvPr/>
                      </p:nvGrpSpPr>
                      <p:grpSpPr>
                        <a:xfrm>
                          <a:off x="4341761" y="22098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33" name="Group 432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38" name="Isosceles Triangle 43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39" name="Rectangle 43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40" name="Isosceles Triangle 43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34" name="Group 433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35" name="Isosceles Triangle 43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36" name="Rectangle 43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37" name="Isosceles Triangle 43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424" name="Group 423"/>
                        <p:cNvGrpSpPr/>
                        <p:nvPr/>
                      </p:nvGrpSpPr>
                      <p:grpSpPr>
                        <a:xfrm>
                          <a:off x="5243482" y="2209799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26" name="Group 425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31" name="Isosceles Triangle 43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32" name="Rectangle 431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427" name="Group 426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28" name="Isosceles Triangle 42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29" name="Rectangle 42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30" name="Isosceles Triangle 42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425" name="Isosceles Triangle 424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6156141" y="2666996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380" name="Group 379"/>
                      <p:cNvGrpSpPr/>
                      <p:nvPr/>
                    </p:nvGrpSpPr>
                    <p:grpSpPr>
                      <a:xfrm>
                        <a:off x="5149" y="1866530"/>
                        <a:ext cx="4576656" cy="914403"/>
                        <a:chOff x="1600200" y="1295400"/>
                        <a:chExt cx="4576656" cy="914403"/>
                      </a:xfrm>
                    </p:grpSpPr>
                    <p:grpSp>
                      <p:nvGrpSpPr>
                        <p:cNvPr id="381" name="Group 380"/>
                        <p:cNvGrpSpPr/>
                        <p:nvPr/>
                      </p:nvGrpSpPr>
                      <p:grpSpPr>
                        <a:xfrm>
                          <a:off x="1600200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08" name="Group 407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13" name="Isosceles Triangle 41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14" name="Rectangle 41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15" name="Isosceles Triangle 41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409" name="Group 408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10" name="Isosceles Triangle 40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11" name="Rectangle 410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12" name="Isosceles Triangle 41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382" name="Group 381"/>
                        <p:cNvGrpSpPr/>
                        <p:nvPr/>
                      </p:nvGrpSpPr>
                      <p:grpSpPr>
                        <a:xfrm>
                          <a:off x="2519141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401" name="Group 400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406" name="Isosceles Triangle 40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07" name="Rectangle 406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402" name="Group 401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403" name="Isosceles Triangle 40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04" name="Rectangle 403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405" name="Isosceles Triangle 40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383" name="Group 382"/>
                        <p:cNvGrpSpPr/>
                        <p:nvPr/>
                      </p:nvGrpSpPr>
                      <p:grpSpPr>
                        <a:xfrm>
                          <a:off x="3444479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393" name="Group 392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398" name="Isosceles Triangle 39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399" name="Rectangle 39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400" name="Isosceles Triangle 39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chemeClr val="bg1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  <p:grpSp>
                        <p:nvGrpSpPr>
                          <p:cNvPr id="394" name="Group 393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395" name="Isosceles Triangle 39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396" name="Rectangle 395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397" name="Isosceles Triangle 39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grpSp>
                      <p:nvGrpSpPr>
                        <p:cNvPr id="384" name="Group 383"/>
                        <p:cNvGrpSpPr/>
                        <p:nvPr/>
                      </p:nvGrpSpPr>
                      <p:grpSpPr>
                        <a:xfrm>
                          <a:off x="4352597" y="1295400"/>
                          <a:ext cx="1824259" cy="914403"/>
                          <a:chOff x="2743200" y="612645"/>
                          <a:chExt cx="1824259" cy="914403"/>
                        </a:xfrm>
                      </p:grpSpPr>
                      <p:grpSp>
                        <p:nvGrpSpPr>
                          <p:cNvPr id="386" name="Group 385"/>
                          <p:cNvGrpSpPr/>
                          <p:nvPr/>
                        </p:nvGrpSpPr>
                        <p:grpSpPr>
                          <a:xfrm>
                            <a:off x="2743200" y="1069847"/>
                            <a:ext cx="1371600" cy="457201"/>
                            <a:chOff x="2743200" y="1069847"/>
                            <a:chExt cx="1371600" cy="457201"/>
                          </a:xfrm>
                        </p:grpSpPr>
                        <p:sp>
                          <p:nvSpPr>
                            <p:cNvPr id="391" name="Isosceles Triangle 39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sp>
                          <p:nvSpPr>
                            <p:cNvPr id="392" name="Rectangle 391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387" name="Group 386"/>
                          <p:cNvGrpSpPr/>
                          <p:nvPr/>
                        </p:nvGrpSpPr>
                        <p:grpSpPr>
                          <a:xfrm flipH="1">
                            <a:off x="3195859" y="612645"/>
                            <a:ext cx="1371600" cy="457202"/>
                            <a:chOff x="2743200" y="1069847"/>
                            <a:chExt cx="1371600" cy="457202"/>
                          </a:xfrm>
                        </p:grpSpPr>
                        <p:sp>
                          <p:nvSpPr>
                            <p:cNvPr id="388" name="Isosceles Triangle 38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2743200" y="1069849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3232FF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389" name="Rectangle 388"/>
                            <p:cNvSpPr/>
                            <p:nvPr/>
                          </p:nvSpPr>
                          <p:spPr>
                            <a:xfrm>
                              <a:off x="3200400" y="1069847"/>
                              <a:ext cx="914400" cy="457200"/>
                            </a:xfrm>
                            <a:prstGeom prst="rect">
                              <a:avLst/>
                            </a:prstGeom>
                            <a:solidFill>
                              <a:srgbClr val="3232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  <p:sp>
                          <p:nvSpPr>
                            <p:cNvPr id="390" name="Isosceles Triangle 38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 rot="16200000" flipH="1">
                              <a:off x="3657600" y="1069848"/>
                              <a:ext cx="457200" cy="457200"/>
                            </a:xfrm>
                            <a:prstGeom prst="triangle">
                              <a:avLst/>
                            </a:prstGeom>
                            <a:solidFill>
                              <a:srgbClr val="FF0000"/>
                            </a:solidFill>
                            <a:ln w="0"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 dirty="0"/>
                            </a:p>
                          </p:txBody>
                        </p:sp>
                      </p:grpSp>
                    </p:grpSp>
                    <p:sp>
                      <p:nvSpPr>
                        <p:cNvPr id="385" name="Isosceles Triangle 384"/>
                        <p:cNvSpPr>
                          <a:spLocks noChangeAspect="1"/>
                        </p:cNvSpPr>
                        <p:nvPr/>
                      </p:nvSpPr>
                      <p:spPr>
                        <a:xfrm rot="16200000" flipH="1">
                          <a:off x="5288771" y="1752597"/>
                          <a:ext cx="457200" cy="457200"/>
                        </a:xfrm>
                        <a:prstGeom prst="triangle">
                          <a:avLst/>
                        </a:prstGeom>
                        <a:solidFill>
                          <a:srgbClr val="FF0000"/>
                        </a:solidFill>
                        <a:ln w="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</p:grpSp>
                </p:grpSp>
              </p:grpSp>
              <p:cxnSp>
                <p:nvCxnSpPr>
                  <p:cNvPr id="330" name="Straight Connector 329"/>
                  <p:cNvCxnSpPr/>
                  <p:nvPr/>
                </p:nvCxnSpPr>
                <p:spPr>
                  <a:xfrm flipH="1">
                    <a:off x="1449148" y="435691"/>
                    <a:ext cx="2529228" cy="2514597"/>
                  </a:xfrm>
                  <a:prstGeom prst="line">
                    <a:avLst/>
                  </a:prstGeom>
                  <a:ln w="66675">
                    <a:solidFill>
                      <a:srgbClr val="3232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Straight Connector 330"/>
                  <p:cNvCxnSpPr/>
                  <p:nvPr/>
                </p:nvCxnSpPr>
                <p:spPr>
                  <a:xfrm flipH="1">
                    <a:off x="1872555" y="810493"/>
                    <a:ext cx="3554977" cy="3469674"/>
                  </a:xfrm>
                  <a:prstGeom prst="line">
                    <a:avLst/>
                  </a:prstGeom>
                  <a:ln w="66675">
                    <a:solidFill>
                      <a:srgbClr val="3232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/>
                  <p:cNvCxnSpPr/>
                  <p:nvPr/>
                </p:nvCxnSpPr>
                <p:spPr>
                  <a:xfrm flipH="1">
                    <a:off x="1818730" y="866450"/>
                    <a:ext cx="5421093" cy="5237750"/>
                  </a:xfrm>
                  <a:prstGeom prst="line">
                    <a:avLst/>
                  </a:prstGeom>
                  <a:ln w="66675">
                    <a:solidFill>
                      <a:srgbClr val="3232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/>
                  <p:cNvCxnSpPr/>
                  <p:nvPr/>
                </p:nvCxnSpPr>
                <p:spPr>
                  <a:xfrm flipH="1">
                    <a:off x="3169864" y="1333765"/>
                    <a:ext cx="5421093" cy="5237750"/>
                  </a:xfrm>
                  <a:prstGeom prst="line">
                    <a:avLst/>
                  </a:prstGeom>
                  <a:ln w="66675">
                    <a:solidFill>
                      <a:srgbClr val="3232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/>
                  <p:cNvCxnSpPr/>
                  <p:nvPr/>
                </p:nvCxnSpPr>
                <p:spPr>
                  <a:xfrm flipH="1">
                    <a:off x="4936186" y="3155310"/>
                    <a:ext cx="3554977" cy="3469674"/>
                  </a:xfrm>
                  <a:prstGeom prst="line">
                    <a:avLst/>
                  </a:prstGeom>
                  <a:ln w="66675">
                    <a:solidFill>
                      <a:srgbClr val="3232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35" name="Group 334"/>
                  <p:cNvGrpSpPr/>
                  <p:nvPr/>
                </p:nvGrpSpPr>
                <p:grpSpPr>
                  <a:xfrm>
                    <a:off x="4418203" y="698413"/>
                    <a:ext cx="2721603" cy="2870365"/>
                    <a:chOff x="4418203" y="698413"/>
                    <a:chExt cx="2721603" cy="2870365"/>
                  </a:xfrm>
                </p:grpSpPr>
                <p:grpSp>
                  <p:nvGrpSpPr>
                    <p:cNvPr id="369" name="Group 368"/>
                    <p:cNvGrpSpPr/>
                    <p:nvPr/>
                  </p:nvGrpSpPr>
                  <p:grpSpPr>
                    <a:xfrm>
                      <a:off x="4418203" y="698413"/>
                      <a:ext cx="2721603" cy="2870365"/>
                      <a:chOff x="923878" y="661310"/>
                      <a:chExt cx="2721603" cy="2870365"/>
                    </a:xfrm>
                  </p:grpSpPr>
                  <p:sp>
                    <p:nvSpPr>
                      <p:cNvPr id="371" name="Oval 37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23878" y="661310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2" name="Oval 37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785359" y="1573469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3" name="Oval 37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46840" y="248235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74" name="Oval 37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508321" y="3394515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370" name="Straight Connector 369"/>
                    <p:cNvCxnSpPr>
                      <a:stCxn id="371" idx="5"/>
                      <a:endCxn id="374" idx="1"/>
                    </p:cNvCxnSpPr>
                    <p:nvPr/>
                  </p:nvCxnSpPr>
                  <p:spPr>
                    <a:xfrm>
                      <a:off x="4535276" y="815486"/>
                      <a:ext cx="2487457" cy="2636219"/>
                    </a:xfrm>
                    <a:prstGeom prst="line">
                      <a:avLst/>
                    </a:prstGeom>
                    <a:ln w="25400">
                      <a:solidFill>
                        <a:srgbClr val="FFC000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6" name="Group 335"/>
                  <p:cNvGrpSpPr/>
                  <p:nvPr/>
                </p:nvGrpSpPr>
                <p:grpSpPr>
                  <a:xfrm>
                    <a:off x="2708803" y="661310"/>
                    <a:ext cx="5135135" cy="5442890"/>
                    <a:chOff x="2708803" y="661310"/>
                    <a:chExt cx="5135135" cy="5442890"/>
                  </a:xfrm>
                </p:grpSpPr>
                <p:grpSp>
                  <p:nvGrpSpPr>
                    <p:cNvPr id="361" name="Group 360"/>
                    <p:cNvGrpSpPr/>
                    <p:nvPr/>
                  </p:nvGrpSpPr>
                  <p:grpSpPr>
                    <a:xfrm>
                      <a:off x="2708803" y="661310"/>
                      <a:ext cx="4444565" cy="4719656"/>
                      <a:chOff x="923878" y="661310"/>
                      <a:chExt cx="4444565" cy="4719656"/>
                    </a:xfrm>
                  </p:grpSpPr>
                  <p:sp>
                    <p:nvSpPr>
                      <p:cNvPr id="363" name="Oval 36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23878" y="661310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4" name="Oval 36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785359" y="1573469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5" name="Oval 36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46840" y="248235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6" name="Oval 36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508321" y="3394515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7" name="Oval 36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4369802" y="4331647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8" name="Oval 36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231283" y="524380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362" name="Straight Connector 361"/>
                    <p:cNvCxnSpPr/>
                    <p:nvPr/>
                  </p:nvCxnSpPr>
                  <p:spPr>
                    <a:xfrm>
                      <a:off x="2772040" y="709803"/>
                      <a:ext cx="5071898" cy="5394397"/>
                    </a:xfrm>
                    <a:prstGeom prst="line">
                      <a:avLst/>
                    </a:prstGeom>
                    <a:ln w="25400">
                      <a:solidFill>
                        <a:srgbClr val="FFC000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7" name="Group 336"/>
                  <p:cNvGrpSpPr/>
                  <p:nvPr/>
                </p:nvGrpSpPr>
                <p:grpSpPr>
                  <a:xfrm>
                    <a:off x="923878" y="661310"/>
                    <a:ext cx="5306044" cy="5628543"/>
                    <a:chOff x="923878" y="661310"/>
                    <a:chExt cx="5306044" cy="5628543"/>
                  </a:xfrm>
                </p:grpSpPr>
                <p:grpSp>
                  <p:nvGrpSpPr>
                    <p:cNvPr id="352" name="Group 351"/>
                    <p:cNvGrpSpPr/>
                    <p:nvPr/>
                  </p:nvGrpSpPr>
                  <p:grpSpPr>
                    <a:xfrm>
                      <a:off x="923878" y="661310"/>
                      <a:ext cx="5306044" cy="5628543"/>
                      <a:chOff x="923878" y="661310"/>
                      <a:chExt cx="5306044" cy="5628543"/>
                    </a:xfrm>
                  </p:grpSpPr>
                  <p:sp>
                    <p:nvSpPr>
                      <p:cNvPr id="354" name="Oval 35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23878" y="661310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5" name="Oval 35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785359" y="1573469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6" name="Oval 35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46840" y="248235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7" name="Oval 35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508321" y="3394515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8" name="Oval 35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4369802" y="4331647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9" name="Oval 35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5231283" y="524380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0" name="Oval 35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092762" y="6152693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353" name="Straight Connector 352"/>
                    <p:cNvCxnSpPr>
                      <a:stCxn id="354" idx="5"/>
                      <a:endCxn id="360" idx="1"/>
                    </p:cNvCxnSpPr>
                    <p:nvPr/>
                  </p:nvCxnSpPr>
                  <p:spPr>
                    <a:xfrm>
                      <a:off x="1040951" y="778383"/>
                      <a:ext cx="5071898" cy="5394397"/>
                    </a:xfrm>
                    <a:prstGeom prst="line">
                      <a:avLst/>
                    </a:prstGeom>
                    <a:ln w="25400">
                      <a:solidFill>
                        <a:srgbClr val="FFC000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8" name="Group 337"/>
                  <p:cNvGrpSpPr/>
                  <p:nvPr/>
                </p:nvGrpSpPr>
                <p:grpSpPr>
                  <a:xfrm>
                    <a:off x="790089" y="4400227"/>
                    <a:ext cx="1860122" cy="1958206"/>
                    <a:chOff x="790089" y="4400227"/>
                    <a:chExt cx="1860122" cy="1958206"/>
                  </a:xfrm>
                </p:grpSpPr>
                <p:grpSp>
                  <p:nvGrpSpPr>
                    <p:cNvPr id="347" name="Group 346"/>
                    <p:cNvGrpSpPr/>
                    <p:nvPr/>
                  </p:nvGrpSpPr>
                  <p:grpSpPr>
                    <a:xfrm>
                      <a:off x="790089" y="4400227"/>
                      <a:ext cx="1860122" cy="1958206"/>
                      <a:chOff x="923878" y="661310"/>
                      <a:chExt cx="1860122" cy="1958206"/>
                    </a:xfrm>
                  </p:grpSpPr>
                  <p:sp>
                    <p:nvSpPr>
                      <p:cNvPr id="349" name="Oval 34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23878" y="661310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0" name="Oval 34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785359" y="1573469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1" name="Oval 35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46840" y="248235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348" name="Straight Connector 347"/>
                    <p:cNvCxnSpPr>
                      <a:stCxn id="349" idx="5"/>
                      <a:endCxn id="351" idx="1"/>
                    </p:cNvCxnSpPr>
                    <p:nvPr/>
                  </p:nvCxnSpPr>
                  <p:spPr>
                    <a:xfrm>
                      <a:off x="907162" y="4517300"/>
                      <a:ext cx="1625976" cy="1724060"/>
                    </a:xfrm>
                    <a:prstGeom prst="line">
                      <a:avLst/>
                    </a:prstGeom>
                    <a:ln w="25400">
                      <a:solidFill>
                        <a:srgbClr val="FFC000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9" name="Group 338"/>
                  <p:cNvGrpSpPr/>
                  <p:nvPr/>
                </p:nvGrpSpPr>
                <p:grpSpPr>
                  <a:xfrm>
                    <a:off x="898755" y="2482356"/>
                    <a:ext cx="3583084" cy="3807497"/>
                    <a:chOff x="898755" y="2482356"/>
                    <a:chExt cx="3583084" cy="3807497"/>
                  </a:xfrm>
                </p:grpSpPr>
                <p:grpSp>
                  <p:nvGrpSpPr>
                    <p:cNvPr id="340" name="Group 339"/>
                    <p:cNvGrpSpPr/>
                    <p:nvPr/>
                  </p:nvGrpSpPr>
                  <p:grpSpPr>
                    <a:xfrm>
                      <a:off x="898755" y="2482356"/>
                      <a:ext cx="3583084" cy="3807497"/>
                      <a:chOff x="923878" y="661310"/>
                      <a:chExt cx="3583084" cy="3807497"/>
                    </a:xfrm>
                  </p:grpSpPr>
                  <p:sp>
                    <p:nvSpPr>
                      <p:cNvPr id="342" name="Oval 34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923878" y="661310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43" name="Oval 34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785359" y="1573469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44" name="Oval 34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2646840" y="2482356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45" name="Oval 34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3508321" y="3394515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46" name="Oval 34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4369802" y="4331647"/>
                        <a:ext cx="137160" cy="137160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cxnSp>
                  <p:nvCxnSpPr>
                    <p:cNvPr id="341" name="Straight Connector 340"/>
                    <p:cNvCxnSpPr>
                      <a:stCxn id="342" idx="5"/>
                      <a:endCxn id="346" idx="1"/>
                    </p:cNvCxnSpPr>
                    <p:nvPr/>
                  </p:nvCxnSpPr>
                  <p:spPr>
                    <a:xfrm>
                      <a:off x="1015828" y="2599429"/>
                      <a:ext cx="3348938" cy="3573351"/>
                    </a:xfrm>
                    <a:prstGeom prst="line">
                      <a:avLst/>
                    </a:prstGeom>
                    <a:ln w="25400">
                      <a:solidFill>
                        <a:srgbClr val="FFC000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07" name="Group 306"/>
                <p:cNvGrpSpPr/>
                <p:nvPr/>
              </p:nvGrpSpPr>
              <p:grpSpPr>
                <a:xfrm>
                  <a:off x="2244236" y="1091380"/>
                  <a:ext cx="5900730" cy="4661803"/>
                  <a:chOff x="2244236" y="1091380"/>
                  <a:chExt cx="5900730" cy="4661803"/>
                </a:xfrm>
              </p:grpSpPr>
              <p:cxnSp>
                <p:nvCxnSpPr>
                  <p:cNvPr id="308" name="Straight Connector 307"/>
                  <p:cNvCxnSpPr/>
                  <p:nvPr/>
                </p:nvCxnSpPr>
                <p:spPr>
                  <a:xfrm>
                    <a:off x="2401353" y="1114070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Straight Connector 308"/>
                  <p:cNvCxnSpPr/>
                  <p:nvPr/>
                </p:nvCxnSpPr>
                <p:spPr>
                  <a:xfrm>
                    <a:off x="4239645" y="1106998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Straight Connector 309"/>
                  <p:cNvCxnSpPr/>
                  <p:nvPr/>
                </p:nvCxnSpPr>
                <p:spPr>
                  <a:xfrm>
                    <a:off x="6017593" y="1098452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" name="Straight Connector 310"/>
                  <p:cNvCxnSpPr/>
                  <p:nvPr/>
                </p:nvCxnSpPr>
                <p:spPr>
                  <a:xfrm>
                    <a:off x="7855885" y="1091380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2" name="Straight Connector 311"/>
                  <p:cNvCxnSpPr/>
                  <p:nvPr/>
                </p:nvCxnSpPr>
                <p:spPr>
                  <a:xfrm>
                    <a:off x="3309493" y="2029567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3" name="Straight Connector 312"/>
                  <p:cNvCxnSpPr/>
                  <p:nvPr/>
                </p:nvCxnSpPr>
                <p:spPr>
                  <a:xfrm>
                    <a:off x="5086292" y="2022508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4" name="Straight Connector 313"/>
                  <p:cNvCxnSpPr/>
                  <p:nvPr/>
                </p:nvCxnSpPr>
                <p:spPr>
                  <a:xfrm>
                    <a:off x="6925733" y="2013949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5" name="Straight Connector 314"/>
                  <p:cNvCxnSpPr/>
                  <p:nvPr/>
                </p:nvCxnSpPr>
                <p:spPr>
                  <a:xfrm>
                    <a:off x="2270038" y="2926513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6" name="Straight Connector 315"/>
                  <p:cNvCxnSpPr/>
                  <p:nvPr/>
                </p:nvCxnSpPr>
                <p:spPr>
                  <a:xfrm>
                    <a:off x="4108330" y="2919441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7" name="Straight Connector 316"/>
                  <p:cNvCxnSpPr/>
                  <p:nvPr/>
                </p:nvCxnSpPr>
                <p:spPr>
                  <a:xfrm>
                    <a:off x="5947117" y="2928823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8" name="Straight Connector 317"/>
                  <p:cNvCxnSpPr/>
                  <p:nvPr/>
                </p:nvCxnSpPr>
                <p:spPr>
                  <a:xfrm>
                    <a:off x="7748452" y="2923012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Straight Connector 318"/>
                  <p:cNvCxnSpPr/>
                  <p:nvPr/>
                </p:nvCxnSpPr>
                <p:spPr>
                  <a:xfrm>
                    <a:off x="3178178" y="3842010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Straight Connector 319"/>
                  <p:cNvCxnSpPr/>
                  <p:nvPr/>
                </p:nvCxnSpPr>
                <p:spPr>
                  <a:xfrm>
                    <a:off x="5012900" y="3849634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Straight Connector 320"/>
                  <p:cNvCxnSpPr/>
                  <p:nvPr/>
                </p:nvCxnSpPr>
                <p:spPr>
                  <a:xfrm>
                    <a:off x="6830729" y="3841131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2" name="Straight Connector 321"/>
                  <p:cNvCxnSpPr/>
                  <p:nvPr/>
                </p:nvCxnSpPr>
                <p:spPr>
                  <a:xfrm>
                    <a:off x="2244236" y="4764572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Connector 322"/>
                  <p:cNvCxnSpPr/>
                  <p:nvPr/>
                </p:nvCxnSpPr>
                <p:spPr>
                  <a:xfrm>
                    <a:off x="4068011" y="4764801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4" name="Straight Connector 323"/>
                  <p:cNvCxnSpPr/>
                  <p:nvPr/>
                </p:nvCxnSpPr>
                <p:spPr>
                  <a:xfrm>
                    <a:off x="5877401" y="4762463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5" name="Straight Connector 324"/>
                  <p:cNvCxnSpPr/>
                  <p:nvPr/>
                </p:nvCxnSpPr>
                <p:spPr>
                  <a:xfrm>
                    <a:off x="7663389" y="4743005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Straight Connector 325"/>
                  <p:cNvCxnSpPr/>
                  <p:nvPr/>
                </p:nvCxnSpPr>
                <p:spPr>
                  <a:xfrm>
                    <a:off x="3116997" y="5681192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7" name="Straight Connector 326"/>
                  <p:cNvCxnSpPr/>
                  <p:nvPr/>
                </p:nvCxnSpPr>
                <p:spPr>
                  <a:xfrm>
                    <a:off x="4893796" y="5674133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8" name="Straight Connector 327"/>
                  <p:cNvCxnSpPr/>
                  <p:nvPr/>
                </p:nvCxnSpPr>
                <p:spPr>
                  <a:xfrm>
                    <a:off x="6781992" y="5676374"/>
                    <a:ext cx="289081" cy="71991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03" name="Straight Connector 302"/>
              <p:cNvCxnSpPr>
                <a:stCxn id="847" idx="2"/>
              </p:cNvCxnSpPr>
              <p:nvPr/>
            </p:nvCxnSpPr>
            <p:spPr>
              <a:xfrm flipH="1">
                <a:off x="2261310" y="1280709"/>
                <a:ext cx="5068137" cy="4901862"/>
              </a:xfrm>
              <a:prstGeom prst="line">
                <a:avLst/>
              </a:prstGeom>
              <a:ln w="25400">
                <a:solidFill>
                  <a:srgbClr val="3FFF96"/>
                </a:solidFill>
                <a:prstDash val="solid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/>
              <p:cNvCxnSpPr>
                <a:endCxn id="192" idx="1"/>
              </p:cNvCxnSpPr>
              <p:nvPr/>
            </p:nvCxnSpPr>
            <p:spPr>
              <a:xfrm flipV="1">
                <a:off x="4382788" y="3547099"/>
                <a:ext cx="603686" cy="582635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Arc 304"/>
              <p:cNvSpPr/>
              <p:nvPr/>
            </p:nvSpPr>
            <p:spPr>
              <a:xfrm>
                <a:off x="4072848" y="3580470"/>
                <a:ext cx="649609" cy="467254"/>
              </a:xfrm>
              <a:prstGeom prst="arc">
                <a:avLst>
                  <a:gd name="adj1" fmla="val 11381026"/>
                  <a:gd name="adj2" fmla="val 21355999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8382000" y="1194283"/>
              <a:ext cx="0" cy="499758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640351" y="1143000"/>
              <a:ext cx="146304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048529" y="695201"/>
              <a:ext cx="72327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1 mm</a:t>
              </a:r>
              <a:endParaRPr lang="en-US" baseline="300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8167179" y="3416340"/>
              <a:ext cx="84029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20 mm</a:t>
              </a:r>
              <a:endParaRPr lang="en-US" baseline="300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1524000" y="1278233"/>
              <a:ext cx="0" cy="724015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 rot="5400000">
              <a:off x="798709" y="1463477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0.5 mm</a:t>
              </a:r>
              <a:endParaRPr lang="en-US" baseline="30000" dirty="0"/>
            </a:p>
          </p:txBody>
        </p:sp>
        <p:cxnSp>
          <p:nvCxnSpPr>
            <p:cNvPr id="20" name="Straight Connector 19"/>
            <p:cNvCxnSpPr>
              <a:endCxn id="724" idx="0"/>
            </p:cNvCxnSpPr>
            <p:nvPr/>
          </p:nvCxnSpPr>
          <p:spPr>
            <a:xfrm>
              <a:off x="2375837" y="1301380"/>
              <a:ext cx="318424" cy="15780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725" idx="0"/>
            </p:cNvCxnSpPr>
            <p:nvPr/>
          </p:nvCxnSpPr>
          <p:spPr>
            <a:xfrm>
              <a:off x="1983865" y="1816156"/>
              <a:ext cx="308330" cy="15871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724" idx="0"/>
              <a:endCxn id="725" idx="0"/>
            </p:cNvCxnSpPr>
            <p:nvPr/>
          </p:nvCxnSpPr>
          <p:spPr>
            <a:xfrm flipH="1">
              <a:off x="1983865" y="1459184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050796" y="1270024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699035" y="1820963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692848" y="1464229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778075" y="1281355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411692" y="1808651"/>
              <a:ext cx="295574" cy="15589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411150" y="1459184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97951" y="1281346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131026" y="1816147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131026" y="1459175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202303" y="1286400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830559" y="1816130"/>
              <a:ext cx="285065" cy="1520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endCxn id="865" idx="0"/>
            </p:cNvCxnSpPr>
            <p:nvPr/>
          </p:nvCxnSpPr>
          <p:spPr>
            <a:xfrm flipH="1">
              <a:off x="4830560" y="1463500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907254" y="1275073"/>
              <a:ext cx="363514" cy="19076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554465" y="1812973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5564012" y="1457386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611606" y="1280127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274817" y="1798397"/>
              <a:ext cx="30965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6246041" y="1457227"/>
              <a:ext cx="718012" cy="36079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079071" y="2021009"/>
              <a:ext cx="318424" cy="15780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704" idx="0"/>
            </p:cNvCxnSpPr>
            <p:nvPr/>
          </p:nvCxnSpPr>
          <p:spPr>
            <a:xfrm>
              <a:off x="2680897" y="2530098"/>
              <a:ext cx="307492" cy="15508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2687099" y="2178813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83362" y="2002715"/>
              <a:ext cx="346325" cy="18291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414478" y="2533742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413734" y="2180785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481309" y="2000984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104413" y="2537506"/>
              <a:ext cx="291622" cy="14395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4114384" y="2178813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191606" y="2010528"/>
              <a:ext cx="334142" cy="167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834260" y="2535776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4827379" y="2177021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905537" y="2006029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534426" y="2530267"/>
              <a:ext cx="311354" cy="15454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5533794" y="2183129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endCxn id="826" idx="0"/>
            </p:cNvCxnSpPr>
            <p:nvPr/>
          </p:nvCxnSpPr>
          <p:spPr>
            <a:xfrm>
              <a:off x="6644067" y="2016980"/>
              <a:ext cx="319948" cy="15615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243563" y="2529503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6246482" y="2172531"/>
              <a:ext cx="707477" cy="3559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314840" y="1999756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943096" y="2529486"/>
              <a:ext cx="326758" cy="16785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6943097" y="2176856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264131" y="2708574"/>
              <a:ext cx="368424" cy="17552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1922066" y="2884108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/>
            <p:cNvGrpSpPr/>
            <p:nvPr/>
          </p:nvGrpSpPr>
          <p:grpSpPr>
            <a:xfrm>
              <a:off x="2631049" y="2729431"/>
              <a:ext cx="757016" cy="695179"/>
              <a:chOff x="2631049" y="2729431"/>
              <a:chExt cx="757016" cy="695179"/>
            </a:xfrm>
          </p:grpSpPr>
          <p:cxnSp>
            <p:nvCxnSpPr>
              <p:cNvPr id="299" name="Straight Connector 298"/>
              <p:cNvCxnSpPr/>
              <p:nvPr/>
            </p:nvCxnSpPr>
            <p:spPr>
              <a:xfrm>
                <a:off x="3043548" y="2729431"/>
                <a:ext cx="344517" cy="17830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/>
              <p:nvPr/>
            </p:nvCxnSpPr>
            <p:spPr>
              <a:xfrm>
                <a:off x="2631049" y="3246125"/>
                <a:ext cx="356971" cy="178485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 flipH="1">
                <a:off x="2631049" y="2889153"/>
                <a:ext cx="710396" cy="356972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Straight Connector 65"/>
            <p:cNvCxnSpPr/>
            <p:nvPr/>
          </p:nvCxnSpPr>
          <p:spPr>
            <a:xfrm>
              <a:off x="3716276" y="2706279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349351" y="3241080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3349351" y="2884108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463102" y="2720595"/>
              <a:ext cx="325602" cy="1644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4069227" y="3241071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>
              <a:off x="4069227" y="2884099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140504" y="2711324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768760" y="3241054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4768761" y="2888424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900441" y="2724031"/>
              <a:ext cx="311585" cy="15441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478530" y="3234798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5497622" y="2873062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549807" y="2705051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6193329" y="3233569"/>
              <a:ext cx="330968" cy="16513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6206039" y="2886415"/>
              <a:ext cx="701108" cy="34529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153263" y="3165897"/>
              <a:ext cx="50045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90</a:t>
              </a:r>
              <a:r>
                <a:rPr lang="en-US" baseline="30000" dirty="0"/>
                <a:t>o</a:t>
              </a:r>
            </a:p>
          </p:txBody>
        </p:sp>
        <p:cxnSp>
          <p:nvCxnSpPr>
            <p:cNvPr id="82" name="Straight Connector 81"/>
            <p:cNvCxnSpPr/>
            <p:nvPr/>
          </p:nvCxnSpPr>
          <p:spPr>
            <a:xfrm flipV="1">
              <a:off x="6656690" y="1985566"/>
              <a:ext cx="583217" cy="312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5209073" y="1993655"/>
              <a:ext cx="588797" cy="27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3804990" y="1986112"/>
              <a:ext cx="682598" cy="10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4530778" y="1993410"/>
              <a:ext cx="585457" cy="7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981620" y="1986579"/>
              <a:ext cx="588797" cy="278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 rot="18934991">
              <a:off x="5610293" y="2006427"/>
              <a:ext cx="10150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28.3 mm</a:t>
              </a:r>
              <a:endParaRPr lang="en-US" baseline="30000" dirty="0"/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6671950" y="2714661"/>
              <a:ext cx="59293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5914545" y="2706339"/>
              <a:ext cx="659075" cy="5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5188325" y="2703437"/>
              <a:ext cx="643819" cy="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477114" y="2706999"/>
              <a:ext cx="626066" cy="1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3764325" y="2700796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017719" y="1987309"/>
              <a:ext cx="682598" cy="103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-840000" flipH="1">
              <a:off x="3690259" y="1961456"/>
              <a:ext cx="27432" cy="2682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3060652" y="2711025"/>
              <a:ext cx="695727" cy="62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/>
            <p:cNvGrpSpPr/>
            <p:nvPr/>
          </p:nvGrpSpPr>
          <p:grpSpPr>
            <a:xfrm>
              <a:off x="2964534" y="2680922"/>
              <a:ext cx="109706" cy="53877"/>
              <a:chOff x="2964534" y="2680922"/>
              <a:chExt cx="109706" cy="53877"/>
            </a:xfrm>
          </p:grpSpPr>
          <p:cxnSp>
            <p:nvCxnSpPr>
              <p:cNvPr id="297" name="Straight Connector 296"/>
              <p:cNvCxnSpPr/>
              <p:nvPr/>
            </p:nvCxnSpPr>
            <p:spPr>
              <a:xfrm rot="-840000" flipH="1">
                <a:off x="3046808" y="270797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rot="-84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Connector 96"/>
            <p:cNvCxnSpPr/>
            <p:nvPr/>
          </p:nvCxnSpPr>
          <p:spPr>
            <a:xfrm>
              <a:off x="2281682" y="2700999"/>
              <a:ext cx="695727" cy="62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rot="-840000" flipH="1">
              <a:off x="3782906" y="1982330"/>
              <a:ext cx="27432" cy="2682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 rot="2862148">
              <a:off x="2942586" y="2910725"/>
              <a:ext cx="9103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V-strips</a:t>
              </a:r>
              <a:endParaRPr lang="en-US" baseline="30000" dirty="0"/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4381173" y="2678365"/>
              <a:ext cx="109706" cy="53877"/>
              <a:chOff x="2964534" y="2680922"/>
              <a:chExt cx="109706" cy="53877"/>
            </a:xfrm>
          </p:grpSpPr>
          <p:cxnSp>
            <p:nvCxnSpPr>
              <p:cNvPr id="295" name="Straight Connector 294"/>
              <p:cNvCxnSpPr/>
              <p:nvPr/>
            </p:nvCxnSpPr>
            <p:spPr>
              <a:xfrm rot="-840000" flipH="1">
                <a:off x="3046808" y="270797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 rot="-84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/>
            <p:cNvGrpSpPr/>
            <p:nvPr/>
          </p:nvGrpSpPr>
          <p:grpSpPr>
            <a:xfrm>
              <a:off x="5816477" y="2677171"/>
              <a:ext cx="109706" cy="53877"/>
              <a:chOff x="2964534" y="2680922"/>
              <a:chExt cx="109706" cy="53877"/>
            </a:xfrm>
          </p:grpSpPr>
          <p:cxnSp>
            <p:nvCxnSpPr>
              <p:cNvPr id="293" name="Straight Connector 292"/>
              <p:cNvCxnSpPr/>
              <p:nvPr/>
            </p:nvCxnSpPr>
            <p:spPr>
              <a:xfrm rot="-840000" flipH="1">
                <a:off x="3046808" y="270797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101"/>
            <p:cNvGrpSpPr/>
            <p:nvPr/>
          </p:nvGrpSpPr>
          <p:grpSpPr>
            <a:xfrm>
              <a:off x="7248636" y="2689338"/>
              <a:ext cx="105361" cy="56797"/>
              <a:chOff x="2964534" y="2680922"/>
              <a:chExt cx="105361" cy="56797"/>
            </a:xfrm>
          </p:grpSpPr>
          <p:cxnSp>
            <p:nvCxnSpPr>
              <p:cNvPr id="291" name="Straight Connector 290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>
              <a:off x="6557927" y="1965569"/>
              <a:ext cx="105361" cy="56797"/>
              <a:chOff x="2964534" y="2680922"/>
              <a:chExt cx="105361" cy="56797"/>
            </a:xfrm>
          </p:grpSpPr>
          <p:cxnSp>
            <p:nvCxnSpPr>
              <p:cNvPr id="289" name="Straight Connector 288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 flipH="1">
              <a:off x="5195476" y="1988435"/>
              <a:ext cx="19435" cy="319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20100000" flipH="1">
              <a:off x="5105021" y="1966625"/>
              <a:ext cx="27432" cy="2682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2322681" y="1994625"/>
              <a:ext cx="747323" cy="8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2969261" y="3417951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296892" y="3424446"/>
              <a:ext cx="695727" cy="62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3722806" y="4129770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3009883" y="4136745"/>
              <a:ext cx="695727" cy="62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Group 110"/>
            <p:cNvGrpSpPr/>
            <p:nvPr/>
          </p:nvGrpSpPr>
          <p:grpSpPr>
            <a:xfrm>
              <a:off x="2908359" y="4107659"/>
              <a:ext cx="109706" cy="53877"/>
              <a:chOff x="2908359" y="4107659"/>
              <a:chExt cx="109706" cy="53877"/>
            </a:xfrm>
          </p:grpSpPr>
          <p:cxnSp>
            <p:nvCxnSpPr>
              <p:cNvPr id="287" name="Straight Connector 286"/>
              <p:cNvCxnSpPr/>
              <p:nvPr/>
            </p:nvCxnSpPr>
            <p:spPr>
              <a:xfrm rot="20940000" flipH="1">
                <a:off x="2990633" y="413470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 rot="20760000" flipH="1">
                <a:off x="2908359" y="410765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2" name="Straight Connector 111"/>
            <p:cNvCxnSpPr/>
            <p:nvPr/>
          </p:nvCxnSpPr>
          <p:spPr>
            <a:xfrm flipH="1">
              <a:off x="4421685" y="4136317"/>
              <a:ext cx="20127" cy="326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>
              <a:off x="4344029" y="4106957"/>
              <a:ext cx="5689" cy="312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2227404" y="4126980"/>
              <a:ext cx="695727" cy="62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endCxn id="624" idx="0"/>
            </p:cNvCxnSpPr>
            <p:nvPr/>
          </p:nvCxnSpPr>
          <p:spPr>
            <a:xfrm>
              <a:off x="3001049" y="3441272"/>
              <a:ext cx="320537" cy="1597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2603372" y="3957966"/>
              <a:ext cx="326438" cy="15353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624" idx="0"/>
              <a:endCxn id="625" idx="0"/>
            </p:cNvCxnSpPr>
            <p:nvPr/>
          </p:nvCxnSpPr>
          <p:spPr>
            <a:xfrm flipH="1">
              <a:off x="2611190" y="3601010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3725184" y="3443875"/>
              <a:ext cx="320537" cy="1597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3327507" y="3960569"/>
              <a:ext cx="326438" cy="15353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>
              <a:off x="3335325" y="3603613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439557" y="3435916"/>
              <a:ext cx="320537" cy="1597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4032277" y="3962221"/>
              <a:ext cx="322906" cy="15405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endCxn id="610" idx="0"/>
            </p:cNvCxnSpPr>
            <p:nvPr/>
          </p:nvCxnSpPr>
          <p:spPr>
            <a:xfrm flipH="1">
              <a:off x="4037715" y="3595654"/>
              <a:ext cx="722379" cy="36232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4442091" y="4142443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3680128" y="4151971"/>
              <a:ext cx="320537" cy="1597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461" idx="0"/>
            </p:cNvCxnSpPr>
            <p:nvPr/>
          </p:nvCxnSpPr>
          <p:spPr>
            <a:xfrm>
              <a:off x="3289059" y="4671913"/>
              <a:ext cx="326519" cy="1625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3278286" y="4311709"/>
              <a:ext cx="722379" cy="36232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2988020" y="4156665"/>
              <a:ext cx="320537" cy="1597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573609" y="4667725"/>
              <a:ext cx="331515" cy="15795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endCxn id="468" idx="0"/>
            </p:cNvCxnSpPr>
            <p:nvPr/>
          </p:nvCxnSpPr>
          <p:spPr>
            <a:xfrm flipH="1">
              <a:off x="2580022" y="4311707"/>
              <a:ext cx="728399" cy="36020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2242972" y="4158296"/>
              <a:ext cx="320537" cy="1597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1834974" y="4670295"/>
              <a:ext cx="356763" cy="17275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1834974" y="4313338"/>
              <a:ext cx="728399" cy="36020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ectangle 133"/>
            <p:cNvSpPr/>
            <p:nvPr/>
          </p:nvSpPr>
          <p:spPr>
            <a:xfrm rot="1664585">
              <a:off x="2165525" y="4801167"/>
              <a:ext cx="96899" cy="6583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 rot="1664585">
              <a:off x="2219140" y="3366881"/>
              <a:ext cx="96899" cy="6583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Straight Connector 135"/>
            <p:cNvCxnSpPr/>
            <p:nvPr/>
          </p:nvCxnSpPr>
          <p:spPr>
            <a:xfrm flipV="1">
              <a:off x="2980053" y="4855776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stCxn id="134" idx="3"/>
            </p:cNvCxnSpPr>
            <p:nvPr/>
          </p:nvCxnSpPr>
          <p:spPr>
            <a:xfrm flipV="1">
              <a:off x="2256854" y="4849336"/>
              <a:ext cx="701003" cy="730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8" name="Group 137"/>
            <p:cNvGrpSpPr/>
            <p:nvPr/>
          </p:nvGrpSpPr>
          <p:grpSpPr>
            <a:xfrm>
              <a:off x="3594618" y="4830772"/>
              <a:ext cx="109706" cy="53877"/>
              <a:chOff x="2908359" y="4107659"/>
              <a:chExt cx="109706" cy="53877"/>
            </a:xfrm>
          </p:grpSpPr>
          <p:cxnSp>
            <p:nvCxnSpPr>
              <p:cNvPr id="285" name="Straight Connector 284"/>
              <p:cNvCxnSpPr/>
              <p:nvPr/>
            </p:nvCxnSpPr>
            <p:spPr>
              <a:xfrm rot="20940000" flipH="1">
                <a:off x="2990633" y="413470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/>
              <p:cNvCxnSpPr/>
              <p:nvPr/>
            </p:nvCxnSpPr>
            <p:spPr>
              <a:xfrm rot="20760000" flipH="1">
                <a:off x="2908359" y="410765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9" name="Straight Connector 138"/>
            <p:cNvCxnSpPr/>
            <p:nvPr/>
          </p:nvCxnSpPr>
          <p:spPr>
            <a:xfrm flipV="1">
              <a:off x="4411062" y="4858200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3696149" y="4847269"/>
              <a:ext cx="702755" cy="101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4416045" y="4159327"/>
              <a:ext cx="303603" cy="14537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4024928" y="4667725"/>
              <a:ext cx="331515" cy="15795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H="1">
              <a:off x="4017737" y="4307212"/>
              <a:ext cx="713525" cy="36307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2084461" y="4096756"/>
              <a:ext cx="225708" cy="56209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5" name="Group 144"/>
            <p:cNvGrpSpPr/>
            <p:nvPr/>
          </p:nvGrpSpPr>
          <p:grpSpPr>
            <a:xfrm>
              <a:off x="2150133" y="4824700"/>
              <a:ext cx="109706" cy="53877"/>
              <a:chOff x="2908359" y="4107659"/>
              <a:chExt cx="109706" cy="53877"/>
            </a:xfrm>
          </p:grpSpPr>
          <p:cxnSp>
            <p:nvCxnSpPr>
              <p:cNvPr id="283" name="Straight Connector 282"/>
              <p:cNvCxnSpPr/>
              <p:nvPr/>
            </p:nvCxnSpPr>
            <p:spPr>
              <a:xfrm rot="20940000" flipH="1">
                <a:off x="2990633" y="413470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 rot="20760000" flipH="1">
                <a:off x="2908359" y="410765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Group 145"/>
            <p:cNvGrpSpPr/>
            <p:nvPr/>
          </p:nvGrpSpPr>
          <p:grpSpPr>
            <a:xfrm>
              <a:off x="2210958" y="3404609"/>
              <a:ext cx="109706" cy="53877"/>
              <a:chOff x="2908359" y="4107659"/>
              <a:chExt cx="109706" cy="53877"/>
            </a:xfrm>
          </p:grpSpPr>
          <p:cxnSp>
            <p:nvCxnSpPr>
              <p:cNvPr id="281" name="Straight Connector 280"/>
              <p:cNvCxnSpPr/>
              <p:nvPr/>
            </p:nvCxnSpPr>
            <p:spPr>
              <a:xfrm rot="20940000" flipH="1">
                <a:off x="2990633" y="413470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 rot="20760000" flipH="1">
                <a:off x="2908359" y="410765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Straight Connector 146"/>
            <p:cNvCxnSpPr/>
            <p:nvPr/>
          </p:nvCxnSpPr>
          <p:spPr>
            <a:xfrm>
              <a:off x="1914771" y="3235657"/>
              <a:ext cx="318567" cy="1721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7325017" y="2737547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6916227" y="3236982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H="1">
              <a:off x="6921121" y="2888616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oup 150"/>
            <p:cNvGrpSpPr/>
            <p:nvPr/>
          </p:nvGrpSpPr>
          <p:grpSpPr>
            <a:xfrm>
              <a:off x="6508690" y="3395081"/>
              <a:ext cx="105361" cy="56797"/>
              <a:chOff x="2964534" y="2680922"/>
              <a:chExt cx="105361" cy="56797"/>
            </a:xfrm>
          </p:grpSpPr>
          <p:cxnSp>
            <p:nvCxnSpPr>
              <p:cNvPr id="279" name="Straight Connector 278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2" name="Straight Connector 151"/>
            <p:cNvCxnSpPr/>
            <p:nvPr/>
          </p:nvCxnSpPr>
          <p:spPr>
            <a:xfrm>
              <a:off x="5850519" y="3415467"/>
              <a:ext cx="671438" cy="666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6605370" y="3422666"/>
              <a:ext cx="659075" cy="5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7668058" y="2526378"/>
              <a:ext cx="369057" cy="1908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H="1">
              <a:off x="7661704" y="2175273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7246308" y="3414488"/>
              <a:ext cx="352746" cy="19241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6899121" y="3955218"/>
              <a:ext cx="301944" cy="15105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H="1">
              <a:off x="6887326" y="3605613"/>
              <a:ext cx="721079" cy="3502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840719" y="3426448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>
              <a:stCxn id="765" idx="0"/>
            </p:cNvCxnSpPr>
            <p:nvPr/>
          </p:nvCxnSpPr>
          <p:spPr>
            <a:xfrm>
              <a:off x="5471642" y="3957986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flipH="1">
              <a:off x="5467422" y="3601010"/>
              <a:ext cx="716434" cy="35828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6583691" y="3448407"/>
              <a:ext cx="324125" cy="1520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6185600" y="3956683"/>
              <a:ext cx="330968" cy="16513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>
              <a:endCxn id="757" idx="0"/>
            </p:cNvCxnSpPr>
            <p:nvPr/>
          </p:nvCxnSpPr>
          <p:spPr>
            <a:xfrm flipH="1">
              <a:off x="6194124" y="3595776"/>
              <a:ext cx="714700" cy="36221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/>
            <p:cNvGrpSpPr/>
            <p:nvPr/>
          </p:nvGrpSpPr>
          <p:grpSpPr>
            <a:xfrm>
              <a:off x="7176729" y="4102530"/>
              <a:ext cx="105361" cy="56797"/>
              <a:chOff x="2964534" y="2680922"/>
              <a:chExt cx="105361" cy="56797"/>
            </a:xfrm>
          </p:grpSpPr>
          <p:cxnSp>
            <p:nvCxnSpPr>
              <p:cNvPr id="277" name="Straight Connector 276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6" name="Straight Connector 165"/>
            <p:cNvCxnSpPr>
              <a:endCxn id="744" idx="4"/>
            </p:cNvCxnSpPr>
            <p:nvPr/>
          </p:nvCxnSpPr>
          <p:spPr>
            <a:xfrm>
              <a:off x="7271571" y="4136118"/>
              <a:ext cx="699852" cy="269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7614453" y="3955845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H="1">
              <a:off x="7619347" y="3607479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6513415" y="4129138"/>
              <a:ext cx="676456" cy="305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7278377" y="4128268"/>
              <a:ext cx="659075" cy="57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869907" y="4142183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5766606" y="4108234"/>
              <a:ext cx="105361" cy="56797"/>
              <a:chOff x="2964534" y="2680922"/>
              <a:chExt cx="105361" cy="56797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3" name="Straight Connector 172"/>
            <p:cNvCxnSpPr/>
            <p:nvPr/>
          </p:nvCxnSpPr>
          <p:spPr>
            <a:xfrm>
              <a:off x="6488815" y="4124942"/>
              <a:ext cx="352746" cy="19241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6126488" y="4659423"/>
              <a:ext cx="329713" cy="1691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flipH="1">
              <a:off x="6129833" y="4316067"/>
              <a:ext cx="721079" cy="3502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6995029" y="1808215"/>
              <a:ext cx="369057" cy="1908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H="1">
              <a:off x="6988675" y="1457110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1633591" y="1287270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 flipH="1">
              <a:off x="1253959" y="1462666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Rectangle 179"/>
            <p:cNvSpPr/>
            <p:nvPr/>
          </p:nvSpPr>
          <p:spPr>
            <a:xfrm>
              <a:off x="1632955" y="1278233"/>
              <a:ext cx="731520" cy="709669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Straight Connector 180"/>
            <p:cNvCxnSpPr/>
            <p:nvPr/>
          </p:nvCxnSpPr>
          <p:spPr>
            <a:xfrm>
              <a:off x="6869299" y="4662683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H="1">
              <a:off x="6874193" y="4314317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7547986" y="5382976"/>
              <a:ext cx="356971" cy="1784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H="1">
              <a:off x="7552880" y="5034610"/>
              <a:ext cx="724189" cy="35266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7186735" y="4841561"/>
              <a:ext cx="352746" cy="19241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6827134" y="5384808"/>
              <a:ext cx="323678" cy="1603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H="1">
              <a:off x="6827753" y="5032686"/>
              <a:ext cx="721079" cy="3502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5140035" y="3422161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4766766" y="3958018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H="1">
              <a:off x="4762546" y="3601042"/>
              <a:ext cx="716434" cy="35828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V="1">
              <a:off x="4579597" y="3416968"/>
              <a:ext cx="1183071" cy="16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 rot="18827167">
              <a:off x="4846271" y="3033842"/>
              <a:ext cx="9103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U-strips</a:t>
              </a:r>
              <a:endParaRPr lang="en-US" baseline="30000" dirty="0"/>
            </a:p>
          </p:txBody>
        </p:sp>
        <p:cxnSp>
          <p:nvCxnSpPr>
            <p:cNvPr id="193" name="Straight Connector 192"/>
            <p:cNvCxnSpPr/>
            <p:nvPr/>
          </p:nvCxnSpPr>
          <p:spPr>
            <a:xfrm>
              <a:off x="5070187" y="4131380"/>
              <a:ext cx="343471" cy="17782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4686166" y="4663331"/>
              <a:ext cx="359706" cy="17021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flipH="1">
              <a:off x="4692698" y="4310261"/>
              <a:ext cx="716434" cy="35828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120464" y="4129995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5844847" y="4161278"/>
              <a:ext cx="288262" cy="1502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5431103" y="4667181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H="1">
              <a:off x="5426883" y="4310205"/>
              <a:ext cx="716434" cy="35828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5825647" y="4883260"/>
              <a:ext cx="288262" cy="1502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5411903" y="5389163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H="1">
              <a:off x="5407683" y="5032187"/>
              <a:ext cx="716434" cy="35828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6516197" y="4871799"/>
              <a:ext cx="316632" cy="15337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6126875" y="5379619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flipH="1">
              <a:off x="6122655" y="5022643"/>
              <a:ext cx="716434" cy="35828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5113570" y="4880044"/>
              <a:ext cx="307638" cy="14152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4683313" y="5386265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H="1">
              <a:off x="4679094" y="5014111"/>
              <a:ext cx="748257" cy="37346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9" name="Group 208"/>
            <p:cNvGrpSpPr/>
            <p:nvPr/>
          </p:nvGrpSpPr>
          <p:grpSpPr>
            <a:xfrm>
              <a:off x="5020605" y="4827396"/>
              <a:ext cx="105361" cy="56797"/>
              <a:chOff x="2964534" y="2680922"/>
              <a:chExt cx="105361" cy="56797"/>
            </a:xfrm>
          </p:grpSpPr>
          <p:cxnSp>
            <p:nvCxnSpPr>
              <p:cNvPr id="273" name="Straight Connector 272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0" name="Group 209"/>
            <p:cNvGrpSpPr/>
            <p:nvPr/>
          </p:nvGrpSpPr>
          <p:grpSpPr>
            <a:xfrm>
              <a:off x="6437246" y="4822859"/>
              <a:ext cx="105361" cy="56797"/>
              <a:chOff x="2964534" y="2680922"/>
              <a:chExt cx="105361" cy="56797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Group 210"/>
            <p:cNvGrpSpPr/>
            <p:nvPr/>
          </p:nvGrpSpPr>
          <p:grpSpPr>
            <a:xfrm>
              <a:off x="5701279" y="5532146"/>
              <a:ext cx="105361" cy="56797"/>
              <a:chOff x="2964534" y="2680922"/>
              <a:chExt cx="105361" cy="56797"/>
            </a:xfrm>
          </p:grpSpPr>
          <p:cxnSp>
            <p:nvCxnSpPr>
              <p:cNvPr id="269" name="Straight Connector 268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2" name="Group 211"/>
            <p:cNvGrpSpPr/>
            <p:nvPr/>
          </p:nvGrpSpPr>
          <p:grpSpPr>
            <a:xfrm>
              <a:off x="7128864" y="5542243"/>
              <a:ext cx="105361" cy="56797"/>
              <a:chOff x="2964534" y="2680922"/>
              <a:chExt cx="105361" cy="56797"/>
            </a:xfrm>
          </p:grpSpPr>
          <p:cxnSp>
            <p:nvCxnSpPr>
              <p:cNvPr id="267" name="Straight Connector 266"/>
              <p:cNvCxnSpPr/>
              <p:nvPr/>
            </p:nvCxnSpPr>
            <p:spPr>
              <a:xfrm flipH="1">
                <a:off x="3050460" y="2705729"/>
                <a:ext cx="19435" cy="3199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/>
              <p:nvPr/>
            </p:nvCxnSpPr>
            <p:spPr>
              <a:xfrm rot="20100000" flipH="1">
                <a:off x="2964534" y="2680922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3" name="Straight Connector 212"/>
            <p:cNvCxnSpPr/>
            <p:nvPr/>
          </p:nvCxnSpPr>
          <p:spPr>
            <a:xfrm>
              <a:off x="5794399" y="4848720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5120701" y="4855629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6529731" y="4855057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5050475" y="5557870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5795167" y="5565179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6477463" y="5564301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4399795" y="4885617"/>
              <a:ext cx="307638" cy="14152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3980439" y="5389163"/>
              <a:ext cx="315494" cy="153449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>
              <a:endCxn id="431" idx="0"/>
            </p:cNvCxnSpPr>
            <p:nvPr/>
          </p:nvCxnSpPr>
          <p:spPr>
            <a:xfrm flipH="1">
              <a:off x="3984641" y="5023758"/>
              <a:ext cx="726368" cy="36209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2" name="Group 221"/>
            <p:cNvGrpSpPr/>
            <p:nvPr/>
          </p:nvGrpSpPr>
          <p:grpSpPr>
            <a:xfrm>
              <a:off x="4283398" y="5542446"/>
              <a:ext cx="109706" cy="53877"/>
              <a:chOff x="2908359" y="4107659"/>
              <a:chExt cx="109706" cy="53877"/>
            </a:xfrm>
          </p:grpSpPr>
          <p:cxnSp>
            <p:nvCxnSpPr>
              <p:cNvPr id="265" name="Straight Connector 264"/>
              <p:cNvCxnSpPr/>
              <p:nvPr/>
            </p:nvCxnSpPr>
            <p:spPr>
              <a:xfrm rot="20940000" flipH="1">
                <a:off x="2990633" y="413470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 rot="20760000" flipH="1">
                <a:off x="2908359" y="410765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3" name="Straight Connector 222"/>
            <p:cNvCxnSpPr/>
            <p:nvPr/>
          </p:nvCxnSpPr>
          <p:spPr>
            <a:xfrm>
              <a:off x="3628064" y="5565482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4387136" y="5573128"/>
              <a:ext cx="662641" cy="336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4362832" y="5591798"/>
              <a:ext cx="281907" cy="15336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3938208" y="6098360"/>
              <a:ext cx="359725" cy="18455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>
              <a:stCxn id="388" idx="0"/>
            </p:cNvCxnSpPr>
            <p:nvPr/>
          </p:nvCxnSpPr>
          <p:spPr>
            <a:xfrm flipH="1">
              <a:off x="3928357" y="5742825"/>
              <a:ext cx="711788" cy="3565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3618759" y="5588915"/>
              <a:ext cx="305678" cy="1416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>
              <a:stCxn id="391" idx="0"/>
            </p:cNvCxnSpPr>
            <p:nvPr/>
          </p:nvCxnSpPr>
          <p:spPr>
            <a:xfrm>
              <a:off x="3215807" y="6099797"/>
              <a:ext cx="364639" cy="1912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flipH="1">
              <a:off x="3206735" y="5736898"/>
              <a:ext cx="721295" cy="36146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2966504" y="4884125"/>
              <a:ext cx="307638" cy="14152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>
              <a:stCxn id="446" idx="0"/>
            </p:cNvCxnSpPr>
            <p:nvPr/>
          </p:nvCxnSpPr>
          <p:spPr>
            <a:xfrm>
              <a:off x="2558116" y="5385855"/>
              <a:ext cx="319421" cy="16052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H="1">
              <a:off x="2551823" y="5019737"/>
              <a:ext cx="721295" cy="36146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>
              <a:off x="3676526" y="4879507"/>
              <a:ext cx="307638" cy="14152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3275534" y="5385564"/>
              <a:ext cx="364639" cy="1912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flipH="1">
              <a:off x="3266462" y="5022665"/>
              <a:ext cx="721295" cy="36146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7" name="Group 236"/>
            <p:cNvGrpSpPr/>
            <p:nvPr/>
          </p:nvGrpSpPr>
          <p:grpSpPr>
            <a:xfrm>
              <a:off x="2857000" y="5542785"/>
              <a:ext cx="109706" cy="53877"/>
              <a:chOff x="2908359" y="4107659"/>
              <a:chExt cx="109706" cy="53877"/>
            </a:xfrm>
          </p:grpSpPr>
          <p:cxnSp>
            <p:nvCxnSpPr>
              <p:cNvPr id="263" name="Straight Connector 262"/>
              <p:cNvCxnSpPr/>
              <p:nvPr/>
            </p:nvCxnSpPr>
            <p:spPr>
              <a:xfrm rot="20940000" flipH="1">
                <a:off x="2990633" y="413470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>
              <a:xfrm rot="20760000" flipH="1">
                <a:off x="2908359" y="4107659"/>
                <a:ext cx="27432" cy="2682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8" name="Straight Connector 237"/>
            <p:cNvCxnSpPr/>
            <p:nvPr/>
          </p:nvCxnSpPr>
          <p:spPr>
            <a:xfrm flipV="1">
              <a:off x="2955656" y="5568830"/>
              <a:ext cx="630073" cy="79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V="1">
              <a:off x="2163616" y="5567778"/>
              <a:ext cx="701003" cy="730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2078010" y="5548728"/>
              <a:ext cx="225708" cy="56209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>
              <a:endCxn id="397" idx="0"/>
            </p:cNvCxnSpPr>
            <p:nvPr/>
          </p:nvCxnSpPr>
          <p:spPr>
            <a:xfrm>
              <a:off x="2935948" y="5594868"/>
              <a:ext cx="281218" cy="14795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>
              <a:stCxn id="398" idx="0"/>
            </p:cNvCxnSpPr>
            <p:nvPr/>
          </p:nvCxnSpPr>
          <p:spPr>
            <a:xfrm>
              <a:off x="2506770" y="6099797"/>
              <a:ext cx="381446" cy="19125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>
              <a:stCxn id="397" idx="0"/>
              <a:endCxn id="398" idx="0"/>
            </p:cNvCxnSpPr>
            <p:nvPr/>
          </p:nvCxnSpPr>
          <p:spPr>
            <a:xfrm flipH="1">
              <a:off x="2506770" y="5742825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2215041" y="5591074"/>
              <a:ext cx="281218" cy="14795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1785863" y="6096003"/>
              <a:ext cx="381446" cy="19125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flipH="1">
              <a:off x="1785863" y="5739031"/>
              <a:ext cx="710396" cy="35697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>
              <a:off x="5045336" y="5590748"/>
              <a:ext cx="305678" cy="1416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>
              <a:off x="4642384" y="6101630"/>
              <a:ext cx="364639" cy="1912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flipH="1">
              <a:off x="4633312" y="5738731"/>
              <a:ext cx="721295" cy="361462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5781549" y="5588012"/>
              <a:ext cx="298522" cy="1458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5367222" y="6093356"/>
              <a:ext cx="364639" cy="1912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>
              <a:endCxn id="503" idx="0"/>
            </p:cNvCxnSpPr>
            <p:nvPr/>
          </p:nvCxnSpPr>
          <p:spPr>
            <a:xfrm flipH="1">
              <a:off x="5367222" y="5728770"/>
              <a:ext cx="711219" cy="37103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6498092" y="5595832"/>
              <a:ext cx="298522" cy="1458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6083765" y="6101176"/>
              <a:ext cx="364639" cy="1912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flipH="1">
              <a:off x="6083765" y="5736590"/>
              <a:ext cx="711219" cy="37103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7229299" y="5590894"/>
              <a:ext cx="298522" cy="14588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6814972" y="6096238"/>
              <a:ext cx="364639" cy="19121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flipH="1">
              <a:off x="6814972" y="5731652"/>
              <a:ext cx="711219" cy="37103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3721017" y="3424446"/>
              <a:ext cx="668631" cy="708126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0" name="Group 259"/>
            <p:cNvGrpSpPr/>
            <p:nvPr/>
          </p:nvGrpSpPr>
          <p:grpSpPr>
            <a:xfrm>
              <a:off x="5390048" y="4044743"/>
              <a:ext cx="1463040" cy="1463040"/>
              <a:chOff x="5292082" y="4321449"/>
              <a:chExt cx="1463040" cy="1463040"/>
            </a:xfrm>
          </p:grpSpPr>
          <p:sp>
            <p:nvSpPr>
              <p:cNvPr id="261" name="Oval 260"/>
              <p:cNvSpPr>
                <a:spLocks noChangeAspect="1"/>
              </p:cNvSpPr>
              <p:nvPr/>
            </p:nvSpPr>
            <p:spPr>
              <a:xfrm>
                <a:off x="5292082" y="4321449"/>
                <a:ext cx="1463040" cy="1463040"/>
              </a:xfrm>
              <a:prstGeom prst="ellipse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TextBox 261"/>
              <p:cNvSpPr txBox="1"/>
              <p:nvPr/>
            </p:nvSpPr>
            <p:spPr>
              <a:xfrm>
                <a:off x="5501657" y="4826988"/>
                <a:ext cx="1120889" cy="461665"/>
              </a:xfrm>
              <a:prstGeom prst="rect">
                <a:avLst/>
              </a:prstGeom>
              <a:solidFill>
                <a:schemeClr val="bg1">
                  <a:alpha val="91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 mm cluster charges</a:t>
                </a:r>
                <a:endParaRPr lang="en-US" sz="1200" b="1" baseline="30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391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8595</TotalTime>
  <Words>367</Words>
  <Application>Microsoft Office PowerPoint</Application>
  <PresentationFormat>On-screen Show (4:3)</PresentationFormat>
  <Paragraphs>61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Droid Sans Fallback</vt:lpstr>
      <vt:lpstr>Wingdings</vt:lpstr>
      <vt:lpstr>Office Theme</vt:lpstr>
      <vt:lpstr>Status of the EIC R&amp;D</vt:lpstr>
      <vt:lpstr>Status of the new U-V readout strips: 10 cm x10 cm prototype</vt:lpstr>
      <vt:lpstr>EIC U-V readout strips: Zebra connection parts</vt:lpstr>
      <vt:lpstr>Status of the Chromium GEM (Cr-GEM)</vt:lpstr>
      <vt:lpstr>Status of the Chromium GEM (Cr-GEM)</vt:lpstr>
      <vt:lpstr>Ideas for a 2D zigzag strip readout</vt:lpstr>
      <vt:lpstr>Radial TPC (RTPC) for TDIS in Hall A</vt:lpstr>
      <vt:lpstr>Chevron / zigzag readout strips for TDIS rTPC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1288</cp:revision>
  <dcterms:created xsi:type="dcterms:W3CDTF">2013-04-08T15:33:27Z</dcterms:created>
  <dcterms:modified xsi:type="dcterms:W3CDTF">2016-11-21T14:45:13Z</dcterms:modified>
</cp:coreProperties>
</file>